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7" r:id="rId3"/>
    <p:sldId id="272" r:id="rId4"/>
    <p:sldId id="274" r:id="rId5"/>
    <p:sldId id="273" r:id="rId6"/>
    <p:sldId id="271" r:id="rId7"/>
    <p:sldId id="260" r:id="rId8"/>
    <p:sldId id="261" r:id="rId9"/>
    <p:sldId id="279" r:id="rId10"/>
    <p:sldId id="278" r:id="rId11"/>
    <p:sldId id="277" r:id="rId12"/>
    <p:sldId id="262" r:id="rId13"/>
    <p:sldId id="304" r:id="rId14"/>
    <p:sldId id="276" r:id="rId15"/>
    <p:sldId id="275" r:id="rId16"/>
    <p:sldId id="264" r:id="rId17"/>
    <p:sldId id="263" r:id="rId18"/>
    <p:sldId id="282" r:id="rId19"/>
    <p:sldId id="281" r:id="rId20"/>
    <p:sldId id="280" r:id="rId21"/>
    <p:sldId id="265" r:id="rId22"/>
    <p:sldId id="286" r:id="rId23"/>
    <p:sldId id="285" r:id="rId24"/>
    <p:sldId id="284" r:id="rId25"/>
    <p:sldId id="283" r:id="rId26"/>
    <p:sldId id="266" r:id="rId27"/>
    <p:sldId id="268" r:id="rId28"/>
    <p:sldId id="289" r:id="rId29"/>
    <p:sldId id="288" r:id="rId30"/>
    <p:sldId id="287" r:id="rId31"/>
    <p:sldId id="267" r:id="rId32"/>
    <p:sldId id="292" r:id="rId33"/>
    <p:sldId id="291" r:id="rId34"/>
    <p:sldId id="290" r:id="rId35"/>
    <p:sldId id="269" r:id="rId36"/>
    <p:sldId id="298" r:id="rId37"/>
    <p:sldId id="297" r:id="rId38"/>
    <p:sldId id="296" r:id="rId39"/>
    <p:sldId id="295" r:id="rId40"/>
    <p:sldId id="294" r:id="rId41"/>
    <p:sldId id="293" r:id="rId42"/>
    <p:sldId id="299" r:id="rId43"/>
    <p:sldId id="270" r:id="rId44"/>
    <p:sldId id="303" r:id="rId45"/>
    <p:sldId id="302" r:id="rId46"/>
    <p:sldId id="301" r:id="rId47"/>
    <p:sldId id="300" r:id="rId48"/>
    <p:sldId id="259" r:id="rId49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ambria" panose="02040503050406030204" pitchFamily="18" charset="0"/>
      <p:regular r:id="rId56"/>
      <p:bold r:id="rId57"/>
      <p:italic r:id="rId58"/>
      <p:boldItalic r:id="rId59"/>
    </p:embeddedFont>
    <p:embeddedFont>
      <p:font typeface="November" panose="02000009000000000000" pitchFamily="49" charset="2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201717"/>
    <a:srgbClr val="1F1717"/>
    <a:srgbClr val="D99EDA"/>
    <a:srgbClr val="7F549A"/>
    <a:srgbClr val="F9E3F9"/>
    <a:srgbClr val="F5CFF5"/>
    <a:srgbClr val="1E1616"/>
    <a:srgbClr val="9D79C1"/>
    <a:srgbClr val="754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B7F53-809E-4A69-A6CF-E0B6E3796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DBCAE6-F21F-4096-8905-B5C6E23EC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91A689-093F-4727-B7F8-D2F1F6D1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304732-F8CF-49DF-B091-53C281B5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50EE06-6EC9-4C65-95C8-775DE53E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9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EC779-B845-430D-8592-CC28E899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E04D34-0702-40E5-86E8-C1D776743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39C4A5-4B5A-4D74-AECB-52E47ED9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3BD30C-F4B7-4063-9468-E2DB6EC8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B6E58A-E9C8-4476-AA8F-52732BBB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5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663217-B5BD-4FFC-A2A3-762B251A0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3EA72D7-A74E-47C0-B88F-A19C1ABEA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196C45-AF4D-4FAF-A1D5-3FCEF4ED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9A9E2D-3863-4636-888D-77EB3F6F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FD7B11-D4FA-4730-BADA-F480DFEE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3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8F80C-D285-49E8-B956-751154A3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D57AC1-50EC-4EDD-8BFB-FE98F7C88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CB93BA-9997-4505-A238-5827CA49A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9EB13A-C6D4-45C4-8486-94BE8F8C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C5D1EB-1DB4-4F61-BEC7-D117A17A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8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5AF4F-84E5-4DC8-9192-7321059D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943627-0B78-4D14-A8F3-DA93A2279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D489CB-8225-4E3F-8223-CB63377C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B84DB2-0087-4CF4-A334-5B7627B3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B790E4-5670-45E2-876B-93365B79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6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5BACF-3E2A-40D5-9B03-0B9BE4A0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A6A49-832C-4A74-8F16-1F6AFAE73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C3F694-65DE-433B-8330-752D2BC60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3B512-A41C-4612-818C-F2B239AD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9F498B-61B9-4D11-9E6E-BAC475AD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8F688C-32AF-48A1-A3DA-40C68CB3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2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32D149-C9CB-41F4-B859-2482BED6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51E7A3-68CA-4542-818E-9E7AEC5F0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071334-6293-4134-BA5A-2C41CCC2E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CEA0D5-2230-4E23-AAD4-8CFAE15DE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D7AAF9-EAD0-4FB7-9701-7001C3AC0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3758BA-021E-4B4A-87B3-03C49B9E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947FBB3-FFD6-41D1-902A-84976976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35081EB-B64A-4708-A6C7-43433A5F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2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402FE7-70F6-477B-8DAB-69F7048C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26F742-0F78-4E15-B054-C9AA9758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76DC0D-68AD-4A1F-86D9-0384356C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059FE3-3D50-4D0C-891F-83F90665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3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C513DC2-BB7A-4BAF-89DD-DFE9979D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D754E8-A719-4763-9E5E-768EDF21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05873E-0B71-415A-A2B5-6FF9E5D4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9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B69A6-F196-48E0-8A62-242016B7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8D5E7-3758-449D-977E-94113BD35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13DFE7-2ADB-4959-9D6A-E8FFE68E7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0E4450-69D1-48C0-9660-C951D615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42974D-D61A-4A7B-BB88-F10BD97C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5510B9-282F-4B2C-9D73-FA3E9836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77E65-9DE7-4BA6-AB98-6EEDDFEE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BBF9B0C-211D-4A24-95F2-2C226024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2A889-707E-4831-8BCC-9DA7DB900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D18CE2-CCE5-4AC0-96ED-15672A80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3B199F-9344-4B2A-87E5-886357D3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0BB3A6-79DA-4444-8DE8-C144289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7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82B58A1-AA71-4B9D-BA2F-904FCE96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77238D-1F23-405A-A40C-9D72F892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920919-B102-4CCF-AC1D-DE7651F421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956E6-FF7B-4E8C-BA06-2BF97ADAF381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52781-6922-4075-9091-36FF33AC8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CAFE4-A5B4-4912-B488-A4D26CCF6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4E76B-DA0B-4D1B-A577-8C99A420D9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2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276B8CF-EB63-40B7-A284-7573C92BBB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8821" r="5347" b="8513"/>
          <a:stretch/>
        </p:blipFill>
        <p:spPr>
          <a:xfrm>
            <a:off x="6173128" y="659446"/>
            <a:ext cx="5753100" cy="2162175"/>
          </a:xfrm>
          <a:prstGeom prst="rect">
            <a:avLst/>
          </a:prstGeom>
          <a:effectLst/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10B8E94-4887-4E38-A4F7-DBDFDFDBB4A5}"/>
              </a:ext>
            </a:extLst>
          </p:cNvPr>
          <p:cNvSpPr txBox="1"/>
          <p:nvPr/>
        </p:nvSpPr>
        <p:spPr>
          <a:xfrm>
            <a:off x="6173128" y="4079200"/>
            <a:ext cx="5753100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Sound Analysis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14EA8E-1B93-47C9-8355-F871C5D77140}"/>
              </a:ext>
            </a:extLst>
          </p:cNvPr>
          <p:cNvSpPr txBox="1"/>
          <p:nvPr/>
        </p:nvSpPr>
        <p:spPr>
          <a:xfrm>
            <a:off x="6173128" y="6198554"/>
            <a:ext cx="575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AFABAB">
                    <a:alpha val="4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Alex     Dru     Ignacio     Lars     Robert</a:t>
            </a:r>
          </a:p>
        </p:txBody>
      </p:sp>
    </p:spTree>
    <p:extLst>
      <p:ext uri="{BB962C8B-B14F-4D97-AF65-F5344CB8AC3E}">
        <p14:creationId xmlns:p14="http://schemas.microsoft.com/office/powerpoint/2010/main" val="2139771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2651759" y="112444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1384034" y="2810301"/>
            <a:ext cx="409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 credibility</a:t>
            </a:r>
          </a:p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does not match setting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33910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Emotion</a:t>
            </a:r>
          </a:p>
        </p:txBody>
      </p:sp>
      <p:sp>
        <p:nvSpPr>
          <p:cNvPr id="27" name="Raute 26">
            <a:extLst>
              <a:ext uri="{FF2B5EF4-FFF2-40B4-BE49-F238E27FC236}">
                <a16:creationId xmlns:a16="http://schemas.microsoft.com/office/drawing/2014/main" id="{821EDB43-2C78-478F-AFB9-6391DB6E550D}"/>
              </a:ext>
            </a:extLst>
          </p:cNvPr>
          <p:cNvSpPr/>
          <p:nvPr/>
        </p:nvSpPr>
        <p:spPr>
          <a:xfrm>
            <a:off x="7984873" y="112444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0E634D8-5DA5-4252-B588-C0E976421F6C}"/>
              </a:ext>
            </a:extLst>
          </p:cNvPr>
          <p:cNvSpPr txBox="1"/>
          <p:nvPr/>
        </p:nvSpPr>
        <p:spPr>
          <a:xfrm>
            <a:off x="7141596" y="2810301"/>
            <a:ext cx="324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Gameplay immersion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Flow state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7D1BC5-827A-43BF-8A80-7F4782FA7A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9" y="1317815"/>
            <a:ext cx="1181942" cy="11819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022AB4-65B9-4259-BAFA-563307AEDF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098" y="1439792"/>
            <a:ext cx="1176918" cy="11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9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2651759" y="112444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1384034" y="2810301"/>
            <a:ext cx="409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 credibility</a:t>
            </a:r>
          </a:p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does not match setting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33910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Emotion</a:t>
            </a:r>
          </a:p>
        </p:txBody>
      </p:sp>
      <p:sp>
        <p:nvSpPr>
          <p:cNvPr id="27" name="Raute 26">
            <a:extLst>
              <a:ext uri="{FF2B5EF4-FFF2-40B4-BE49-F238E27FC236}">
                <a16:creationId xmlns:a16="http://schemas.microsoft.com/office/drawing/2014/main" id="{821EDB43-2C78-478F-AFB9-6391DB6E550D}"/>
              </a:ext>
            </a:extLst>
          </p:cNvPr>
          <p:cNvSpPr/>
          <p:nvPr/>
        </p:nvSpPr>
        <p:spPr>
          <a:xfrm>
            <a:off x="7984873" y="112444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0E634D8-5DA5-4252-B588-C0E976421F6C}"/>
              </a:ext>
            </a:extLst>
          </p:cNvPr>
          <p:cNvSpPr txBox="1"/>
          <p:nvPr/>
        </p:nvSpPr>
        <p:spPr>
          <a:xfrm>
            <a:off x="7141596" y="2810301"/>
            <a:ext cx="324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Gameplay immersion</a:t>
            </a:r>
          </a:p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Flow state</a:t>
            </a:r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54BE5812-D98F-4930-A47A-6B40C7C4AF28}"/>
              </a:ext>
            </a:extLst>
          </p:cNvPr>
          <p:cNvSpPr/>
          <p:nvPr/>
        </p:nvSpPr>
        <p:spPr>
          <a:xfrm>
            <a:off x="2651759" y="4047699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CCE638C-3A78-4983-96D8-BEBDFED49816}"/>
              </a:ext>
            </a:extLst>
          </p:cNvPr>
          <p:cNvSpPr txBox="1"/>
          <p:nvPr/>
        </p:nvSpPr>
        <p:spPr>
          <a:xfrm>
            <a:off x="1384034" y="5733554"/>
            <a:ext cx="409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Hyping and thrilling mood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Not atmospheric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7D1BC5-827A-43BF-8A80-7F4782FA7A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9" y="1317815"/>
            <a:ext cx="1181942" cy="11819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022AB4-65B9-4259-BAFA-563307AEDF6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098" y="1439792"/>
            <a:ext cx="1176918" cy="11086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0E8259-B93B-4EAA-8C4E-5BE9D609B4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86" y="4109877"/>
            <a:ext cx="1370716" cy="12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94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evel change">
            <a:hlinkClick r:id="" action="ppaction://media"/>
            <a:extLst>
              <a:ext uri="{FF2B5EF4-FFF2-40B4-BE49-F238E27FC236}">
                <a16:creationId xmlns:a16="http://schemas.microsoft.com/office/drawing/2014/main" id="{BB57114D-93C2-4166-8C8F-E93F9A95C0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bright="-15000"/>
          </a:blip>
          <a:stretch>
            <a:fillRect/>
          </a:stretch>
        </p:blipFill>
        <p:spPr>
          <a:xfrm>
            <a:off x="1619991" y="1405641"/>
            <a:ext cx="8952018" cy="50355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41686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Level Transitions</a:t>
            </a:r>
          </a:p>
        </p:txBody>
      </p:sp>
    </p:spTree>
    <p:extLst>
      <p:ext uri="{BB962C8B-B14F-4D97-AF65-F5344CB8AC3E}">
        <p14:creationId xmlns:p14="http://schemas.microsoft.com/office/powerpoint/2010/main" val="1500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2651759" y="112444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1384034" y="2810301"/>
            <a:ext cx="409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 credibility</a:t>
            </a:r>
          </a:p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does not match setting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33910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Emotion</a:t>
            </a:r>
          </a:p>
        </p:txBody>
      </p:sp>
      <p:sp>
        <p:nvSpPr>
          <p:cNvPr id="27" name="Raute 26">
            <a:extLst>
              <a:ext uri="{FF2B5EF4-FFF2-40B4-BE49-F238E27FC236}">
                <a16:creationId xmlns:a16="http://schemas.microsoft.com/office/drawing/2014/main" id="{821EDB43-2C78-478F-AFB9-6391DB6E550D}"/>
              </a:ext>
            </a:extLst>
          </p:cNvPr>
          <p:cNvSpPr/>
          <p:nvPr/>
        </p:nvSpPr>
        <p:spPr>
          <a:xfrm>
            <a:off x="7984873" y="112444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0E634D8-5DA5-4252-B588-C0E976421F6C}"/>
              </a:ext>
            </a:extLst>
          </p:cNvPr>
          <p:cNvSpPr txBox="1"/>
          <p:nvPr/>
        </p:nvSpPr>
        <p:spPr>
          <a:xfrm>
            <a:off x="7141596" y="2810301"/>
            <a:ext cx="324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Gameplay immersion</a:t>
            </a:r>
          </a:p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Flow state</a:t>
            </a:r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54BE5812-D98F-4930-A47A-6B40C7C4AF28}"/>
              </a:ext>
            </a:extLst>
          </p:cNvPr>
          <p:cNvSpPr/>
          <p:nvPr/>
        </p:nvSpPr>
        <p:spPr>
          <a:xfrm>
            <a:off x="2651759" y="4047699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CCE638C-3A78-4983-96D8-BEBDFED49816}"/>
              </a:ext>
            </a:extLst>
          </p:cNvPr>
          <p:cNvSpPr txBox="1"/>
          <p:nvPr/>
        </p:nvSpPr>
        <p:spPr>
          <a:xfrm>
            <a:off x="1384034" y="5733554"/>
            <a:ext cx="409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Hyping and thrilling mood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Not atmospheric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7D1BC5-827A-43BF-8A80-7F4782FA7A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9" y="1317815"/>
            <a:ext cx="1181942" cy="11819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022AB4-65B9-4259-BAFA-563307AEDF6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098" y="1439792"/>
            <a:ext cx="1176918" cy="11086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0E8259-B93B-4EAA-8C4E-5BE9D609B4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86" y="4109877"/>
            <a:ext cx="1370716" cy="12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2651759" y="112444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1384034" y="2810301"/>
            <a:ext cx="409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 credibility</a:t>
            </a:r>
          </a:p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does not match setting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33910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Emotion</a:t>
            </a:r>
          </a:p>
        </p:txBody>
      </p:sp>
      <p:sp>
        <p:nvSpPr>
          <p:cNvPr id="27" name="Raute 26">
            <a:extLst>
              <a:ext uri="{FF2B5EF4-FFF2-40B4-BE49-F238E27FC236}">
                <a16:creationId xmlns:a16="http://schemas.microsoft.com/office/drawing/2014/main" id="{821EDB43-2C78-478F-AFB9-6391DB6E550D}"/>
              </a:ext>
            </a:extLst>
          </p:cNvPr>
          <p:cNvSpPr/>
          <p:nvPr/>
        </p:nvSpPr>
        <p:spPr>
          <a:xfrm>
            <a:off x="7984873" y="112444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0E634D8-5DA5-4252-B588-C0E976421F6C}"/>
              </a:ext>
            </a:extLst>
          </p:cNvPr>
          <p:cNvSpPr txBox="1"/>
          <p:nvPr/>
        </p:nvSpPr>
        <p:spPr>
          <a:xfrm>
            <a:off x="7141596" y="2810301"/>
            <a:ext cx="324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Gameplay immersion</a:t>
            </a:r>
          </a:p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Flow state</a:t>
            </a:r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54BE5812-D98F-4930-A47A-6B40C7C4AF28}"/>
              </a:ext>
            </a:extLst>
          </p:cNvPr>
          <p:cNvSpPr/>
          <p:nvPr/>
        </p:nvSpPr>
        <p:spPr>
          <a:xfrm>
            <a:off x="2651759" y="4047699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CCE638C-3A78-4983-96D8-BEBDFED49816}"/>
              </a:ext>
            </a:extLst>
          </p:cNvPr>
          <p:cNvSpPr txBox="1"/>
          <p:nvPr/>
        </p:nvSpPr>
        <p:spPr>
          <a:xfrm>
            <a:off x="1384034" y="5733554"/>
            <a:ext cx="409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Hyping and thrilling mood</a:t>
            </a:r>
          </a:p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Not atmospheric</a:t>
            </a:r>
          </a:p>
        </p:txBody>
      </p:sp>
      <p:sp>
        <p:nvSpPr>
          <p:cNvPr id="31" name="Raute 30">
            <a:extLst>
              <a:ext uri="{FF2B5EF4-FFF2-40B4-BE49-F238E27FC236}">
                <a16:creationId xmlns:a16="http://schemas.microsoft.com/office/drawing/2014/main" id="{66C02FE8-70E7-4A1C-9925-483ED193186A}"/>
              </a:ext>
            </a:extLst>
          </p:cNvPr>
          <p:cNvSpPr/>
          <p:nvPr/>
        </p:nvSpPr>
        <p:spPr>
          <a:xfrm>
            <a:off x="7984873" y="4047699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225BDFB-9CEC-4FBA-9C06-462CF7AFBDD6}"/>
              </a:ext>
            </a:extLst>
          </p:cNvPr>
          <p:cNvSpPr txBox="1"/>
          <p:nvPr/>
        </p:nvSpPr>
        <p:spPr>
          <a:xfrm>
            <a:off x="6298316" y="5733554"/>
            <a:ext cx="4928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Sense of presence through beat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Connects everything in game world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7D1BC5-827A-43BF-8A80-7F4782FA7A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9" y="1317815"/>
            <a:ext cx="1181942" cy="11819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022AB4-65B9-4259-BAFA-563307AEDF6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098" y="1439792"/>
            <a:ext cx="1176918" cy="11086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0E8259-B93B-4EAA-8C4E-5BE9D609B43A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86" y="4109877"/>
            <a:ext cx="1370716" cy="1217276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9AD3453-7753-47BD-9C43-8AE3720D8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04" y="4033602"/>
            <a:ext cx="1153506" cy="13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32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2651759" y="112444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1384034" y="2810301"/>
            <a:ext cx="409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 credibility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does not match setting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33910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Emotion</a:t>
            </a:r>
          </a:p>
        </p:txBody>
      </p:sp>
      <p:sp>
        <p:nvSpPr>
          <p:cNvPr id="27" name="Raute 26">
            <a:extLst>
              <a:ext uri="{FF2B5EF4-FFF2-40B4-BE49-F238E27FC236}">
                <a16:creationId xmlns:a16="http://schemas.microsoft.com/office/drawing/2014/main" id="{821EDB43-2C78-478F-AFB9-6391DB6E550D}"/>
              </a:ext>
            </a:extLst>
          </p:cNvPr>
          <p:cNvSpPr/>
          <p:nvPr/>
        </p:nvSpPr>
        <p:spPr>
          <a:xfrm>
            <a:off x="7984873" y="112444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0E634D8-5DA5-4252-B588-C0E976421F6C}"/>
              </a:ext>
            </a:extLst>
          </p:cNvPr>
          <p:cNvSpPr txBox="1"/>
          <p:nvPr/>
        </p:nvSpPr>
        <p:spPr>
          <a:xfrm>
            <a:off x="7141596" y="2810301"/>
            <a:ext cx="324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Gameplay immersion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Flow state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54BE5812-D98F-4930-A47A-6B40C7C4AF28}"/>
              </a:ext>
            </a:extLst>
          </p:cNvPr>
          <p:cNvSpPr/>
          <p:nvPr/>
        </p:nvSpPr>
        <p:spPr>
          <a:xfrm>
            <a:off x="2651759" y="4047699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CCE638C-3A78-4983-96D8-BEBDFED49816}"/>
              </a:ext>
            </a:extLst>
          </p:cNvPr>
          <p:cNvSpPr txBox="1"/>
          <p:nvPr/>
        </p:nvSpPr>
        <p:spPr>
          <a:xfrm>
            <a:off x="1384034" y="5733554"/>
            <a:ext cx="409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Hyping and thrilling mood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Not atmospheric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31" name="Raute 30">
            <a:extLst>
              <a:ext uri="{FF2B5EF4-FFF2-40B4-BE49-F238E27FC236}">
                <a16:creationId xmlns:a16="http://schemas.microsoft.com/office/drawing/2014/main" id="{66C02FE8-70E7-4A1C-9925-483ED193186A}"/>
              </a:ext>
            </a:extLst>
          </p:cNvPr>
          <p:cNvSpPr/>
          <p:nvPr/>
        </p:nvSpPr>
        <p:spPr>
          <a:xfrm>
            <a:off x="7984873" y="4047699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225BDFB-9CEC-4FBA-9C06-462CF7AFBDD6}"/>
              </a:ext>
            </a:extLst>
          </p:cNvPr>
          <p:cNvSpPr txBox="1"/>
          <p:nvPr/>
        </p:nvSpPr>
        <p:spPr>
          <a:xfrm>
            <a:off x="6298316" y="5733554"/>
            <a:ext cx="4928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Sense of presence through beat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Connects everything in game world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7D1BC5-827A-43BF-8A80-7F4782FA7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9" y="1317815"/>
            <a:ext cx="1181942" cy="11819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022AB4-65B9-4259-BAFA-563307AED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098" y="1439792"/>
            <a:ext cx="1176918" cy="11086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0E8259-B93B-4EAA-8C4E-5BE9D609B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86" y="4109877"/>
            <a:ext cx="1370716" cy="1217276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9AD3453-7753-47BD-9C43-8AE3720D8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04" y="4033602"/>
            <a:ext cx="1153506" cy="13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0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72464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Singing Shopkeeper</a:t>
            </a:r>
          </a:p>
        </p:txBody>
      </p:sp>
      <p:pic>
        <p:nvPicPr>
          <p:cNvPr id="3" name="shopkeeper1">
            <a:hlinkClick r:id="" action="ppaction://media"/>
            <a:extLst>
              <a:ext uri="{FF2B5EF4-FFF2-40B4-BE49-F238E27FC236}">
                <a16:creationId xmlns:a16="http://schemas.microsoft.com/office/drawing/2014/main" id="{E231315B-08E1-453C-9A80-5A8B8FEF3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bright="-15000"/>
          </a:blip>
          <a:stretch>
            <a:fillRect/>
          </a:stretch>
        </p:blipFill>
        <p:spPr>
          <a:xfrm>
            <a:off x="1619991" y="1405640"/>
            <a:ext cx="8952018" cy="503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6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357020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121745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1734336" y="1533122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4347597" y="1564857"/>
            <a:ext cx="5753613" cy="195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Feedback effects for all key actions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Sounds are shorter than a beat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Beat for movement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357020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Information</a:t>
            </a:r>
          </a:p>
        </p:txBody>
      </p:sp>
      <p:pic>
        <p:nvPicPr>
          <p:cNvPr id="5" name="Grafik 4" descr="Ein Bild, das Spielzeug, Hydrant, Mann enthält.&#10;&#10;Automatisch generierte Beschreibung">
            <a:extLst>
              <a:ext uri="{FF2B5EF4-FFF2-40B4-BE49-F238E27FC236}">
                <a16:creationId xmlns:a16="http://schemas.microsoft.com/office/drawing/2014/main" id="{8B44126A-31CB-4A66-8A00-322C2841FD4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77" y="1664185"/>
            <a:ext cx="1565358" cy="16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1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1734336" y="1533122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4347597" y="1564857"/>
            <a:ext cx="5753613" cy="195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Feedback effects for all key actions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Sounds are shorter than a beat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Beat for movement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357020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Information</a:t>
            </a:r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4FAE276C-78BE-46CD-BF4B-C8C5B464AD32}"/>
              </a:ext>
            </a:extLst>
          </p:cNvPr>
          <p:cNvSpPr/>
          <p:nvPr/>
        </p:nvSpPr>
        <p:spPr>
          <a:xfrm>
            <a:off x="1734336" y="4317459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264290-D69C-4AB2-A933-F953F0886B2B}"/>
              </a:ext>
            </a:extLst>
          </p:cNvPr>
          <p:cNvSpPr txBox="1"/>
          <p:nvPr/>
        </p:nvSpPr>
        <p:spPr>
          <a:xfrm>
            <a:off x="4347597" y="4347003"/>
            <a:ext cx="6361044" cy="195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Tutorial with voice-over instructions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Beat tells player when to move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Antechambers to learn boss tracks</a:t>
            </a:r>
          </a:p>
        </p:txBody>
      </p:sp>
      <p:pic>
        <p:nvPicPr>
          <p:cNvPr id="5" name="Grafik 4" descr="Ein Bild, das Spielzeug, Hydrant, Mann enthält.&#10;&#10;Automatisch generierte Beschreibung">
            <a:extLst>
              <a:ext uri="{FF2B5EF4-FFF2-40B4-BE49-F238E27FC236}">
                <a16:creationId xmlns:a16="http://schemas.microsoft.com/office/drawing/2014/main" id="{8B44126A-31CB-4A66-8A00-322C2841FD4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77" y="1664185"/>
            <a:ext cx="1565358" cy="1607502"/>
          </a:xfrm>
          <a:prstGeom prst="rect">
            <a:avLst/>
          </a:prstGeom>
        </p:spPr>
      </p:pic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1166F9C9-866C-4C85-B114-142BED71D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52" y="4612583"/>
            <a:ext cx="1420208" cy="14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06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357020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Game Basics</a:t>
            </a:r>
          </a:p>
        </p:txBody>
      </p:sp>
    </p:spTree>
    <p:extLst>
      <p:ext uri="{BB962C8B-B14F-4D97-AF65-F5344CB8AC3E}">
        <p14:creationId xmlns:p14="http://schemas.microsoft.com/office/powerpoint/2010/main" val="35211838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1734336" y="1533122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4347597" y="1564857"/>
            <a:ext cx="5753613" cy="195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Feedback effects for all key actions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Sounds are shorter than a beat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Beat for movement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357020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Information</a:t>
            </a:r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4FAE276C-78BE-46CD-BF4B-C8C5B464AD32}"/>
              </a:ext>
            </a:extLst>
          </p:cNvPr>
          <p:cNvSpPr/>
          <p:nvPr/>
        </p:nvSpPr>
        <p:spPr>
          <a:xfrm>
            <a:off x="1734336" y="4317459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264290-D69C-4AB2-A933-F953F0886B2B}"/>
              </a:ext>
            </a:extLst>
          </p:cNvPr>
          <p:cNvSpPr txBox="1"/>
          <p:nvPr/>
        </p:nvSpPr>
        <p:spPr>
          <a:xfrm>
            <a:off x="4347597" y="4347003"/>
            <a:ext cx="6361044" cy="195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Tutorial with voice-over instructions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Beat tells player when to move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Antechambers to learn boss tracks</a:t>
            </a:r>
          </a:p>
        </p:txBody>
      </p:sp>
      <p:pic>
        <p:nvPicPr>
          <p:cNvPr id="5" name="Grafik 4" descr="Ein Bild, das Spielzeug, Hydrant, Mann enthält.&#10;&#10;Automatisch generierte Beschreibung">
            <a:extLst>
              <a:ext uri="{FF2B5EF4-FFF2-40B4-BE49-F238E27FC236}">
                <a16:creationId xmlns:a16="http://schemas.microsoft.com/office/drawing/2014/main" id="{8B44126A-31CB-4A66-8A00-322C2841F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77" y="1664185"/>
            <a:ext cx="1565358" cy="1607502"/>
          </a:xfrm>
          <a:prstGeom prst="rect">
            <a:avLst/>
          </a:prstGeom>
        </p:spPr>
      </p:pic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1166F9C9-866C-4C85-B114-142BED71D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52" y="4612583"/>
            <a:ext cx="1420208" cy="14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4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64687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2763782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64687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Gameplay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A2AFE-33C5-4804-8789-2F0A2087C463}"/>
              </a:ext>
            </a:extLst>
          </p:cNvPr>
          <p:cNvSpPr txBox="1"/>
          <p:nvPr/>
        </p:nvSpPr>
        <p:spPr>
          <a:xfrm>
            <a:off x="265772" y="3496525"/>
            <a:ext cx="3542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enables navigation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Singing helps find shop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ED3C614A-7A93-44F2-AE97-429E92EDBF8A}"/>
              </a:ext>
            </a:extLst>
          </p:cNvPr>
          <p:cNvSpPr/>
          <p:nvPr/>
        </p:nvSpPr>
        <p:spPr>
          <a:xfrm>
            <a:off x="1029399" y="1361753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 2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81DEE50-0AE6-4A4C-A0BC-32B2DB0CF1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04" y="1776850"/>
            <a:ext cx="1671850" cy="10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5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64687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Gameplay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A2AFE-33C5-4804-8789-2F0A2087C463}"/>
              </a:ext>
            </a:extLst>
          </p:cNvPr>
          <p:cNvSpPr txBox="1"/>
          <p:nvPr/>
        </p:nvSpPr>
        <p:spPr>
          <a:xfrm>
            <a:off x="265772" y="3496525"/>
            <a:ext cx="3542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enables navigation</a:t>
            </a:r>
          </a:p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Singing helps find shop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ED3C614A-7A93-44F2-AE97-429E92EDBF8A}"/>
              </a:ext>
            </a:extLst>
          </p:cNvPr>
          <p:cNvSpPr/>
          <p:nvPr/>
        </p:nvSpPr>
        <p:spPr>
          <a:xfrm>
            <a:off x="1029399" y="1361753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BFAB99BF-0DBF-4884-8792-2CC269ABB53B}"/>
              </a:ext>
            </a:extLst>
          </p:cNvPr>
          <p:cNvSpPr/>
          <p:nvPr/>
        </p:nvSpPr>
        <p:spPr>
          <a:xfrm>
            <a:off x="4663782" y="3569631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3F036BC-1030-42E3-A6A8-8BBB24900E90}"/>
              </a:ext>
            </a:extLst>
          </p:cNvPr>
          <p:cNvSpPr txBox="1"/>
          <p:nvPr/>
        </p:nvSpPr>
        <p:spPr>
          <a:xfrm>
            <a:off x="4146744" y="5704402"/>
            <a:ext cx="304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New track every level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Custom track option</a:t>
            </a:r>
          </a:p>
        </p:txBody>
      </p:sp>
      <p:pic>
        <p:nvPicPr>
          <p:cNvPr id="21" name="Grafik 2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81DEE50-0AE6-4A4C-A0BC-32B2DB0CF12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04" y="1776850"/>
            <a:ext cx="1671850" cy="1067270"/>
          </a:xfrm>
          <a:prstGeom prst="rect">
            <a:avLst/>
          </a:prstGeom>
        </p:spPr>
      </p:pic>
      <p:pic>
        <p:nvPicPr>
          <p:cNvPr id="23" name="Grafik 22" descr="Ein Bild, das Objekt, Uhr, Zeichnung enthält.&#10;&#10;Automatisch generierte Beschreibung">
            <a:extLst>
              <a:ext uri="{FF2B5EF4-FFF2-40B4-BE49-F238E27FC236}">
                <a16:creationId xmlns:a16="http://schemas.microsoft.com/office/drawing/2014/main" id="{B7B39599-586C-4AF7-BE9B-252FF01E03E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44" y="3786492"/>
            <a:ext cx="1581116" cy="15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37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64687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Gameplay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A2AFE-33C5-4804-8789-2F0A2087C463}"/>
              </a:ext>
            </a:extLst>
          </p:cNvPr>
          <p:cNvSpPr txBox="1"/>
          <p:nvPr/>
        </p:nvSpPr>
        <p:spPr>
          <a:xfrm>
            <a:off x="265772" y="3496525"/>
            <a:ext cx="3542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enables navigation</a:t>
            </a:r>
          </a:p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Singing helps find shop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ED3C614A-7A93-44F2-AE97-429E92EDBF8A}"/>
              </a:ext>
            </a:extLst>
          </p:cNvPr>
          <p:cNvSpPr/>
          <p:nvPr/>
        </p:nvSpPr>
        <p:spPr>
          <a:xfrm>
            <a:off x="1029399" y="1361753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BFAB99BF-0DBF-4884-8792-2CC269ABB53B}"/>
              </a:ext>
            </a:extLst>
          </p:cNvPr>
          <p:cNvSpPr/>
          <p:nvPr/>
        </p:nvSpPr>
        <p:spPr>
          <a:xfrm>
            <a:off x="4663782" y="3569631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3F036BC-1030-42E3-A6A8-8BBB24900E90}"/>
              </a:ext>
            </a:extLst>
          </p:cNvPr>
          <p:cNvSpPr txBox="1"/>
          <p:nvPr/>
        </p:nvSpPr>
        <p:spPr>
          <a:xfrm>
            <a:off x="4146744" y="5704402"/>
            <a:ext cx="304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New track every level</a:t>
            </a:r>
          </a:p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Custom track option</a:t>
            </a:r>
          </a:p>
        </p:txBody>
      </p:sp>
      <p:sp>
        <p:nvSpPr>
          <p:cNvPr id="14" name="Raute 13">
            <a:extLst>
              <a:ext uri="{FF2B5EF4-FFF2-40B4-BE49-F238E27FC236}">
                <a16:creationId xmlns:a16="http://schemas.microsoft.com/office/drawing/2014/main" id="{5BE67340-29A4-4872-9E0C-9C1D46D43EA3}"/>
              </a:ext>
            </a:extLst>
          </p:cNvPr>
          <p:cNvSpPr/>
          <p:nvPr/>
        </p:nvSpPr>
        <p:spPr>
          <a:xfrm>
            <a:off x="8444369" y="1361753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2ECD68E-272D-4513-BBA8-68A93F640A76}"/>
              </a:ext>
            </a:extLst>
          </p:cNvPr>
          <p:cNvSpPr txBox="1"/>
          <p:nvPr/>
        </p:nvSpPr>
        <p:spPr>
          <a:xfrm>
            <a:off x="7331338" y="3496525"/>
            <a:ext cx="4240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Increasing tempo for difficulty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Special rhythms for boss tracks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pic>
        <p:nvPicPr>
          <p:cNvPr id="21" name="Grafik 2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81DEE50-0AE6-4A4C-A0BC-32B2DB0CF12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04" y="1776850"/>
            <a:ext cx="1671850" cy="1067270"/>
          </a:xfrm>
          <a:prstGeom prst="rect">
            <a:avLst/>
          </a:prstGeom>
        </p:spPr>
      </p:pic>
      <p:pic>
        <p:nvPicPr>
          <p:cNvPr id="23" name="Grafik 22" descr="Ein Bild, das Objekt, Uhr, Zeichnung enthält.&#10;&#10;Automatisch generierte Beschreibung">
            <a:extLst>
              <a:ext uri="{FF2B5EF4-FFF2-40B4-BE49-F238E27FC236}">
                <a16:creationId xmlns:a16="http://schemas.microsoft.com/office/drawing/2014/main" id="{B7B39599-586C-4AF7-BE9B-252FF01E03E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44" y="3786492"/>
            <a:ext cx="1581116" cy="158111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3F7FC27-CD1B-407E-8A48-4E7E0A6FA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57" y="1787463"/>
            <a:ext cx="1660264" cy="11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8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64687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Gameplay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A2AFE-33C5-4804-8789-2F0A2087C463}"/>
              </a:ext>
            </a:extLst>
          </p:cNvPr>
          <p:cNvSpPr txBox="1"/>
          <p:nvPr/>
        </p:nvSpPr>
        <p:spPr>
          <a:xfrm>
            <a:off x="265772" y="3496525"/>
            <a:ext cx="3542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enables navigation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Singing helps find shop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ED3C614A-7A93-44F2-AE97-429E92EDBF8A}"/>
              </a:ext>
            </a:extLst>
          </p:cNvPr>
          <p:cNvSpPr/>
          <p:nvPr/>
        </p:nvSpPr>
        <p:spPr>
          <a:xfrm>
            <a:off x="1029399" y="1361753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BFAB99BF-0DBF-4884-8792-2CC269ABB53B}"/>
              </a:ext>
            </a:extLst>
          </p:cNvPr>
          <p:cNvSpPr/>
          <p:nvPr/>
        </p:nvSpPr>
        <p:spPr>
          <a:xfrm>
            <a:off x="4663782" y="3569631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3F036BC-1030-42E3-A6A8-8BBB24900E90}"/>
              </a:ext>
            </a:extLst>
          </p:cNvPr>
          <p:cNvSpPr txBox="1"/>
          <p:nvPr/>
        </p:nvSpPr>
        <p:spPr>
          <a:xfrm>
            <a:off x="4146744" y="5704402"/>
            <a:ext cx="304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New track every level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Custom track option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14" name="Raute 13">
            <a:extLst>
              <a:ext uri="{FF2B5EF4-FFF2-40B4-BE49-F238E27FC236}">
                <a16:creationId xmlns:a16="http://schemas.microsoft.com/office/drawing/2014/main" id="{5BE67340-29A4-4872-9E0C-9C1D46D43EA3}"/>
              </a:ext>
            </a:extLst>
          </p:cNvPr>
          <p:cNvSpPr/>
          <p:nvPr/>
        </p:nvSpPr>
        <p:spPr>
          <a:xfrm>
            <a:off x="8444369" y="1361753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2ECD68E-272D-4513-BBA8-68A93F640A76}"/>
              </a:ext>
            </a:extLst>
          </p:cNvPr>
          <p:cNvSpPr txBox="1"/>
          <p:nvPr/>
        </p:nvSpPr>
        <p:spPr>
          <a:xfrm>
            <a:off x="7331338" y="3496525"/>
            <a:ext cx="4240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Increasing tempo for difficulty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Special rhythms for boss tracks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pic>
        <p:nvPicPr>
          <p:cNvPr id="21" name="Grafik 2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81DEE50-0AE6-4A4C-A0BC-32B2DB0CF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04" y="1776850"/>
            <a:ext cx="1671850" cy="1067270"/>
          </a:xfrm>
          <a:prstGeom prst="rect">
            <a:avLst/>
          </a:prstGeom>
        </p:spPr>
      </p:pic>
      <p:pic>
        <p:nvPicPr>
          <p:cNvPr id="23" name="Grafik 22" descr="Ein Bild, das Objekt, Uhr, Zeichnung enthält.&#10;&#10;Automatisch generierte Beschreibung">
            <a:extLst>
              <a:ext uri="{FF2B5EF4-FFF2-40B4-BE49-F238E27FC236}">
                <a16:creationId xmlns:a16="http://schemas.microsoft.com/office/drawing/2014/main" id="{B7B39599-586C-4AF7-BE9B-252FF01E0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44" y="3786492"/>
            <a:ext cx="1581116" cy="158111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3F7FC27-CD1B-407E-8A48-4E7E0A6FA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57" y="1787463"/>
            <a:ext cx="1660264" cy="11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64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ing Conga_Trim">
            <a:hlinkClick r:id="" action="ppaction://media"/>
            <a:extLst>
              <a:ext uri="{FF2B5EF4-FFF2-40B4-BE49-F238E27FC236}">
                <a16:creationId xmlns:a16="http://schemas.microsoft.com/office/drawing/2014/main" id="{8EE6B2B2-0336-4997-AF87-61A563970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9991" y="1405641"/>
            <a:ext cx="8952018" cy="50355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726352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Boss Track (King Conga)</a:t>
            </a:r>
          </a:p>
        </p:txBody>
      </p:sp>
    </p:spTree>
    <p:extLst>
      <p:ext uri="{BB962C8B-B14F-4D97-AF65-F5344CB8AC3E}">
        <p14:creationId xmlns:p14="http://schemas.microsoft.com/office/powerpoint/2010/main" val="253427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449353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Audio Gameplay</a:t>
            </a:r>
          </a:p>
        </p:txBody>
      </p:sp>
    </p:spTree>
    <p:extLst>
      <p:ext uri="{BB962C8B-B14F-4D97-AF65-F5344CB8AC3E}">
        <p14:creationId xmlns:p14="http://schemas.microsoft.com/office/powerpoint/2010/main" val="4022641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1734336" y="1636590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4347597" y="1918885"/>
            <a:ext cx="6110067" cy="130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Turn-based structure made real-time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Beat determines start and end of turn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449353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Audio Gameplay</a:t>
            </a:r>
          </a:p>
        </p:txBody>
      </p:sp>
      <p:pic>
        <p:nvPicPr>
          <p:cNvPr id="6" name="Grafik 5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05377A4A-9A3F-47D8-81C4-468055B900E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59" y="1892480"/>
            <a:ext cx="1288963" cy="16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4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1734336" y="1636590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4347597" y="1918885"/>
            <a:ext cx="6110067" cy="130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Turn-based structure made real-time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Beat determines start and end of turn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449353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Audio Gameplay</a:t>
            </a:r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4FAE276C-78BE-46CD-BF4B-C8C5B464AD32}"/>
              </a:ext>
            </a:extLst>
          </p:cNvPr>
          <p:cNvSpPr/>
          <p:nvPr/>
        </p:nvSpPr>
        <p:spPr>
          <a:xfrm>
            <a:off x="1734336" y="4083779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264290-D69C-4AB2-A933-F953F0886B2B}"/>
              </a:ext>
            </a:extLst>
          </p:cNvPr>
          <p:cNvSpPr txBox="1"/>
          <p:nvPr/>
        </p:nvSpPr>
        <p:spPr>
          <a:xfrm>
            <a:off x="4347597" y="4378903"/>
            <a:ext cx="6361044" cy="130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Tracks do not loop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If song ends, next level begins</a:t>
            </a:r>
          </a:p>
        </p:txBody>
      </p:sp>
      <p:pic>
        <p:nvPicPr>
          <p:cNvPr id="6" name="Grafik 5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05377A4A-9A3F-47D8-81C4-468055B900E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59" y="1892480"/>
            <a:ext cx="1288963" cy="16310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78891AF-6B8C-4A82-9DA8-A7D07590B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92" y="4343893"/>
            <a:ext cx="1389728" cy="14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5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498276" y="1848081"/>
            <a:ext cx="2771912" cy="2771912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498276" y="5161215"/>
            <a:ext cx="2771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Rogue-like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dungeon crawler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357020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Game Basics</a:t>
            </a:r>
          </a:p>
        </p:txBody>
      </p:sp>
      <p:pic>
        <p:nvPicPr>
          <p:cNvPr id="23" name="Grafik 2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A835D4FF-73C7-41CD-B4FC-E78B264D62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84" y="2331627"/>
            <a:ext cx="1752696" cy="18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38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1734336" y="1636590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4347597" y="1918885"/>
            <a:ext cx="6110067" cy="130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Turn-based structure made real-time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Beat determines start and end of turn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449353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Audio Gameplay</a:t>
            </a:r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4FAE276C-78BE-46CD-BF4B-C8C5B464AD32}"/>
              </a:ext>
            </a:extLst>
          </p:cNvPr>
          <p:cNvSpPr/>
          <p:nvPr/>
        </p:nvSpPr>
        <p:spPr>
          <a:xfrm>
            <a:off x="1734336" y="4083779"/>
            <a:ext cx="2014840" cy="2014838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264290-D69C-4AB2-A933-F953F0886B2B}"/>
              </a:ext>
            </a:extLst>
          </p:cNvPr>
          <p:cNvSpPr txBox="1"/>
          <p:nvPr/>
        </p:nvSpPr>
        <p:spPr>
          <a:xfrm>
            <a:off x="4347597" y="4378903"/>
            <a:ext cx="6361044" cy="130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Tracks do not loop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If song ends, next level begins</a:t>
            </a:r>
          </a:p>
        </p:txBody>
      </p:sp>
      <p:pic>
        <p:nvPicPr>
          <p:cNvPr id="6" name="Grafik 5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05377A4A-9A3F-47D8-81C4-468055B90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59" y="1892480"/>
            <a:ext cx="1288963" cy="16310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78891AF-6B8C-4A82-9DA8-A7D07590B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92" y="4343893"/>
            <a:ext cx="1389728" cy="14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41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480131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Sound &amp; Visuals</a:t>
            </a:r>
          </a:p>
        </p:txBody>
      </p:sp>
    </p:spTree>
    <p:extLst>
      <p:ext uri="{BB962C8B-B14F-4D97-AF65-F5344CB8AC3E}">
        <p14:creationId xmlns:p14="http://schemas.microsoft.com/office/powerpoint/2010/main" val="2624118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480131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Sound &amp; Visuals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A2AFE-33C5-4804-8789-2F0A2087C463}"/>
              </a:ext>
            </a:extLst>
          </p:cNvPr>
          <p:cNvSpPr txBox="1"/>
          <p:nvPr/>
        </p:nvSpPr>
        <p:spPr>
          <a:xfrm>
            <a:off x="911191" y="5616726"/>
            <a:ext cx="4087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Heartbeat as visual aid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ED3C614A-7A93-44F2-AE97-429E92EDBF8A}"/>
              </a:ext>
            </a:extLst>
          </p:cNvPr>
          <p:cNvSpPr/>
          <p:nvPr/>
        </p:nvSpPr>
        <p:spPr>
          <a:xfrm>
            <a:off x="1175349" y="1750997"/>
            <a:ext cx="3559212" cy="3559206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 24" descr="Ein Bild, das Monitor, Computer, Bildschirm, Tisch enthält.&#10;&#10;Automatisch generierte Beschreibung">
            <a:extLst>
              <a:ext uri="{FF2B5EF4-FFF2-40B4-BE49-F238E27FC236}">
                <a16:creationId xmlns:a16="http://schemas.microsoft.com/office/drawing/2014/main" id="{C757AB40-2F2A-4DFE-B600-D88F4B21B4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1" t="59254" r="17231" b="4442"/>
          <a:stretch/>
        </p:blipFill>
        <p:spPr>
          <a:xfrm>
            <a:off x="525208" y="2521158"/>
            <a:ext cx="4859494" cy="20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54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480131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Sound &amp; Visuals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A2AFE-33C5-4804-8789-2F0A2087C463}"/>
              </a:ext>
            </a:extLst>
          </p:cNvPr>
          <p:cNvSpPr txBox="1"/>
          <p:nvPr/>
        </p:nvSpPr>
        <p:spPr>
          <a:xfrm>
            <a:off x="911191" y="5616726"/>
            <a:ext cx="4087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Heartbeat as visual aid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ED3C614A-7A93-44F2-AE97-429E92EDBF8A}"/>
              </a:ext>
            </a:extLst>
          </p:cNvPr>
          <p:cNvSpPr/>
          <p:nvPr/>
        </p:nvSpPr>
        <p:spPr>
          <a:xfrm>
            <a:off x="1175349" y="1750997"/>
            <a:ext cx="3559212" cy="3559206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A871387-8D75-4F68-8483-ED8C1F084153}"/>
              </a:ext>
            </a:extLst>
          </p:cNvPr>
          <p:cNvSpPr txBox="1"/>
          <p:nvPr/>
        </p:nvSpPr>
        <p:spPr>
          <a:xfrm>
            <a:off x="6807298" y="5616726"/>
            <a:ext cx="4087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Floor tiles change color</a:t>
            </a:r>
          </a:p>
        </p:txBody>
      </p:sp>
      <p:sp>
        <p:nvSpPr>
          <p:cNvPr id="16" name="Raute 15">
            <a:extLst>
              <a:ext uri="{FF2B5EF4-FFF2-40B4-BE49-F238E27FC236}">
                <a16:creationId xmlns:a16="http://schemas.microsoft.com/office/drawing/2014/main" id="{A5DFFC86-2534-48CF-816D-B49DD77CA2FD}"/>
              </a:ext>
            </a:extLst>
          </p:cNvPr>
          <p:cNvSpPr/>
          <p:nvPr/>
        </p:nvSpPr>
        <p:spPr>
          <a:xfrm>
            <a:off x="7071456" y="1750997"/>
            <a:ext cx="3559212" cy="3559206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grün, Farben, farbig, verschieden enthält.&#10;&#10;Automatisch generierte Beschreibung">
            <a:extLst>
              <a:ext uri="{FF2B5EF4-FFF2-40B4-BE49-F238E27FC236}">
                <a16:creationId xmlns:a16="http://schemas.microsoft.com/office/drawing/2014/main" id="{0F8221DD-CF76-45A9-A56E-6BCF8C3076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b="9775"/>
          <a:stretch/>
        </p:blipFill>
        <p:spPr>
          <a:xfrm>
            <a:off x="7359244" y="2521158"/>
            <a:ext cx="2983636" cy="2018883"/>
          </a:xfrm>
          <a:prstGeom prst="rect">
            <a:avLst/>
          </a:prstGeom>
        </p:spPr>
      </p:pic>
      <p:pic>
        <p:nvPicPr>
          <p:cNvPr id="22" name="Grafik 21" descr="Ein Bild, das Anzeige, Monitor, Bildschirm, Uhr enthält.&#10;&#10;Automatisch generierte Beschreibung">
            <a:extLst>
              <a:ext uri="{FF2B5EF4-FFF2-40B4-BE49-F238E27FC236}">
                <a16:creationId xmlns:a16="http://schemas.microsoft.com/office/drawing/2014/main" id="{4B88D0B3-619A-431F-9D9C-E950F99B34C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" y="2520459"/>
            <a:ext cx="485842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07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480131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Sound &amp; Visuals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A2AFE-33C5-4804-8789-2F0A2087C463}"/>
              </a:ext>
            </a:extLst>
          </p:cNvPr>
          <p:cNvSpPr txBox="1"/>
          <p:nvPr/>
        </p:nvSpPr>
        <p:spPr>
          <a:xfrm>
            <a:off x="911191" y="5616726"/>
            <a:ext cx="4087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Heartbeat as visual aid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ED3C614A-7A93-44F2-AE97-429E92EDBF8A}"/>
              </a:ext>
            </a:extLst>
          </p:cNvPr>
          <p:cNvSpPr/>
          <p:nvPr/>
        </p:nvSpPr>
        <p:spPr>
          <a:xfrm>
            <a:off x="1175349" y="1750997"/>
            <a:ext cx="3559212" cy="3559206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Monitor, Computer, Bildschirm, Tisch enthält.&#10;&#10;Automatisch generierte Beschreibung">
            <a:extLst>
              <a:ext uri="{FF2B5EF4-FFF2-40B4-BE49-F238E27FC236}">
                <a16:creationId xmlns:a16="http://schemas.microsoft.com/office/drawing/2014/main" id="{CF54754F-D024-436E-A436-D8DADBDCDE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1" t="59254" r="17231" b="4442"/>
          <a:stretch/>
        </p:blipFill>
        <p:spPr>
          <a:xfrm>
            <a:off x="525208" y="2521158"/>
            <a:ext cx="4859494" cy="201888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A871387-8D75-4F68-8483-ED8C1F084153}"/>
              </a:ext>
            </a:extLst>
          </p:cNvPr>
          <p:cNvSpPr txBox="1"/>
          <p:nvPr/>
        </p:nvSpPr>
        <p:spPr>
          <a:xfrm>
            <a:off x="6807298" y="5616726"/>
            <a:ext cx="4087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Floor tiles change color</a:t>
            </a:r>
          </a:p>
        </p:txBody>
      </p:sp>
      <p:sp>
        <p:nvSpPr>
          <p:cNvPr id="16" name="Raute 15">
            <a:extLst>
              <a:ext uri="{FF2B5EF4-FFF2-40B4-BE49-F238E27FC236}">
                <a16:creationId xmlns:a16="http://schemas.microsoft.com/office/drawing/2014/main" id="{A5DFFC86-2534-48CF-816D-B49DD77CA2FD}"/>
              </a:ext>
            </a:extLst>
          </p:cNvPr>
          <p:cNvSpPr/>
          <p:nvPr/>
        </p:nvSpPr>
        <p:spPr>
          <a:xfrm>
            <a:off x="7071456" y="1750997"/>
            <a:ext cx="3559212" cy="3559206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grün, Farben, farbig, verschieden enthält.&#10;&#10;Automatisch generierte Beschreibung">
            <a:extLst>
              <a:ext uri="{FF2B5EF4-FFF2-40B4-BE49-F238E27FC236}">
                <a16:creationId xmlns:a16="http://schemas.microsoft.com/office/drawing/2014/main" id="{0F8221DD-CF76-45A9-A56E-6BCF8C3076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b="9775"/>
          <a:stretch/>
        </p:blipFill>
        <p:spPr>
          <a:xfrm>
            <a:off x="7359244" y="2521158"/>
            <a:ext cx="2983636" cy="20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10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</p:spTree>
    <p:extLst>
      <p:ext uri="{BB962C8B-B14F-4D97-AF65-F5344CB8AC3E}">
        <p14:creationId xmlns:p14="http://schemas.microsoft.com/office/powerpoint/2010/main" val="2670326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47AC9B9B-0288-4909-98DA-C0788E0BF135}"/>
              </a:ext>
            </a:extLst>
          </p:cNvPr>
          <p:cNvSpPr/>
          <p:nvPr/>
        </p:nvSpPr>
        <p:spPr>
          <a:xfrm>
            <a:off x="739094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C26BF1-DFDB-4B08-9D18-C9C327EB3D27}"/>
              </a:ext>
            </a:extLst>
          </p:cNvPr>
          <p:cNvSpPr txBox="1"/>
          <p:nvPr/>
        </p:nvSpPr>
        <p:spPr>
          <a:xfrm>
            <a:off x="405945" y="3282411"/>
            <a:ext cx="222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Unique concept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5285C1F-8E48-4678-9E8F-290151C88B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6" y="1934283"/>
            <a:ext cx="1396204" cy="1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48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47AC9B9B-0288-4909-98DA-C0788E0BF135}"/>
              </a:ext>
            </a:extLst>
          </p:cNvPr>
          <p:cNvSpPr/>
          <p:nvPr/>
        </p:nvSpPr>
        <p:spPr>
          <a:xfrm>
            <a:off x="739094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C26BF1-DFDB-4B08-9D18-C9C327EB3D27}"/>
              </a:ext>
            </a:extLst>
          </p:cNvPr>
          <p:cNvSpPr txBox="1"/>
          <p:nvPr/>
        </p:nvSpPr>
        <p:spPr>
          <a:xfrm>
            <a:off x="405945" y="3282411"/>
            <a:ext cx="222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Unique concept</a:t>
            </a:r>
          </a:p>
        </p:txBody>
      </p:sp>
      <p:sp>
        <p:nvSpPr>
          <p:cNvPr id="19" name="Raute 18">
            <a:extLst>
              <a:ext uri="{FF2B5EF4-FFF2-40B4-BE49-F238E27FC236}">
                <a16:creationId xmlns:a16="http://schemas.microsoft.com/office/drawing/2014/main" id="{FAEA4B30-E78E-4D29-8CFF-5FCF2B5E5A3D}"/>
              </a:ext>
            </a:extLst>
          </p:cNvPr>
          <p:cNvSpPr/>
          <p:nvPr/>
        </p:nvSpPr>
        <p:spPr>
          <a:xfrm>
            <a:off x="3061786" y="4398377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1921B6-2E37-4E9C-A33B-F67D6C15C449}"/>
              </a:ext>
            </a:extLst>
          </p:cNvPr>
          <p:cNvSpPr txBox="1"/>
          <p:nvPr/>
        </p:nvSpPr>
        <p:spPr>
          <a:xfrm>
            <a:off x="2360625" y="5953746"/>
            <a:ext cx="295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Consistent execution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5285C1F-8E48-4678-9E8F-290151C88B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6" y="1934283"/>
            <a:ext cx="1396204" cy="10878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AB95AC-4666-486B-BE13-D98585BAC2E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8" y="4491922"/>
            <a:ext cx="1331144" cy="13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22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  <p:sp>
        <p:nvSpPr>
          <p:cNvPr id="27" name="Raute 26">
            <a:extLst>
              <a:ext uri="{FF2B5EF4-FFF2-40B4-BE49-F238E27FC236}">
                <a16:creationId xmlns:a16="http://schemas.microsoft.com/office/drawing/2014/main" id="{821EDB43-2C78-478F-AFB9-6391DB6E550D}"/>
              </a:ext>
            </a:extLst>
          </p:cNvPr>
          <p:cNvSpPr/>
          <p:nvPr/>
        </p:nvSpPr>
        <p:spPr>
          <a:xfrm>
            <a:off x="5318315" y="1700505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587F1F6-9705-43F6-99E1-6CD0C8FD06C0}"/>
              </a:ext>
            </a:extLst>
          </p:cNvPr>
          <p:cNvSpPr txBox="1"/>
          <p:nvPr/>
        </p:nvSpPr>
        <p:spPr>
          <a:xfrm>
            <a:off x="4804092" y="3282410"/>
            <a:ext cx="2583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Feeling of mastery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47AC9B9B-0288-4909-98DA-C0788E0BF135}"/>
              </a:ext>
            </a:extLst>
          </p:cNvPr>
          <p:cNvSpPr/>
          <p:nvPr/>
        </p:nvSpPr>
        <p:spPr>
          <a:xfrm>
            <a:off x="739094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C26BF1-DFDB-4B08-9D18-C9C327EB3D27}"/>
              </a:ext>
            </a:extLst>
          </p:cNvPr>
          <p:cNvSpPr txBox="1"/>
          <p:nvPr/>
        </p:nvSpPr>
        <p:spPr>
          <a:xfrm>
            <a:off x="405945" y="3282411"/>
            <a:ext cx="222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Unique concept</a:t>
            </a:r>
          </a:p>
        </p:txBody>
      </p:sp>
      <p:sp>
        <p:nvSpPr>
          <p:cNvPr id="19" name="Raute 18">
            <a:extLst>
              <a:ext uri="{FF2B5EF4-FFF2-40B4-BE49-F238E27FC236}">
                <a16:creationId xmlns:a16="http://schemas.microsoft.com/office/drawing/2014/main" id="{FAEA4B30-E78E-4D29-8CFF-5FCF2B5E5A3D}"/>
              </a:ext>
            </a:extLst>
          </p:cNvPr>
          <p:cNvSpPr/>
          <p:nvPr/>
        </p:nvSpPr>
        <p:spPr>
          <a:xfrm>
            <a:off x="3061786" y="4398377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1921B6-2E37-4E9C-A33B-F67D6C15C449}"/>
              </a:ext>
            </a:extLst>
          </p:cNvPr>
          <p:cNvSpPr txBox="1"/>
          <p:nvPr/>
        </p:nvSpPr>
        <p:spPr>
          <a:xfrm>
            <a:off x="2360625" y="5953746"/>
            <a:ext cx="295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Consistent execution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5285C1F-8E48-4678-9E8F-290151C88B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6" y="1934283"/>
            <a:ext cx="1396204" cy="1087812"/>
          </a:xfrm>
          <a:prstGeom prst="rect">
            <a:avLst/>
          </a:prstGeom>
        </p:spPr>
      </p:pic>
      <p:pic>
        <p:nvPicPr>
          <p:cNvPr id="5" name="Grafik 4" descr="Ein Bild, das Spielzeug, Zeichnung enthält.&#10;&#10;Automatisch generierte Beschreibung">
            <a:extLst>
              <a:ext uri="{FF2B5EF4-FFF2-40B4-BE49-F238E27FC236}">
                <a16:creationId xmlns:a16="http://schemas.microsoft.com/office/drawing/2014/main" id="{650DC362-BA20-4607-A675-154990087B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4" y="1929289"/>
            <a:ext cx="1555370" cy="109280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AB95AC-4666-486B-BE13-D98585BAC2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8" y="4491922"/>
            <a:ext cx="1331144" cy="13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01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  <p:sp>
        <p:nvSpPr>
          <p:cNvPr id="27" name="Raute 26">
            <a:extLst>
              <a:ext uri="{FF2B5EF4-FFF2-40B4-BE49-F238E27FC236}">
                <a16:creationId xmlns:a16="http://schemas.microsoft.com/office/drawing/2014/main" id="{821EDB43-2C78-478F-AFB9-6391DB6E550D}"/>
              </a:ext>
            </a:extLst>
          </p:cNvPr>
          <p:cNvSpPr/>
          <p:nvPr/>
        </p:nvSpPr>
        <p:spPr>
          <a:xfrm>
            <a:off x="5318315" y="1700505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0E634D8-5DA5-4252-B588-C0E976421F6C}"/>
              </a:ext>
            </a:extLst>
          </p:cNvPr>
          <p:cNvSpPr txBox="1"/>
          <p:nvPr/>
        </p:nvSpPr>
        <p:spPr>
          <a:xfrm>
            <a:off x="6873684" y="5953746"/>
            <a:ext cx="2716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Flow state emerges</a:t>
            </a:r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50ECDEDB-E0E0-429B-8252-8A424B27CE54}"/>
              </a:ext>
            </a:extLst>
          </p:cNvPr>
          <p:cNvSpPr/>
          <p:nvPr/>
        </p:nvSpPr>
        <p:spPr>
          <a:xfrm>
            <a:off x="7454047" y="4379810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587F1F6-9705-43F6-99E1-6CD0C8FD06C0}"/>
              </a:ext>
            </a:extLst>
          </p:cNvPr>
          <p:cNvSpPr txBox="1"/>
          <p:nvPr/>
        </p:nvSpPr>
        <p:spPr>
          <a:xfrm>
            <a:off x="4804092" y="3282410"/>
            <a:ext cx="2583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Feeling of mastery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47AC9B9B-0288-4909-98DA-C0788E0BF135}"/>
              </a:ext>
            </a:extLst>
          </p:cNvPr>
          <p:cNvSpPr/>
          <p:nvPr/>
        </p:nvSpPr>
        <p:spPr>
          <a:xfrm>
            <a:off x="739094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C26BF1-DFDB-4B08-9D18-C9C327EB3D27}"/>
              </a:ext>
            </a:extLst>
          </p:cNvPr>
          <p:cNvSpPr txBox="1"/>
          <p:nvPr/>
        </p:nvSpPr>
        <p:spPr>
          <a:xfrm>
            <a:off x="405945" y="3282411"/>
            <a:ext cx="222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Unique concept</a:t>
            </a:r>
          </a:p>
        </p:txBody>
      </p:sp>
      <p:sp>
        <p:nvSpPr>
          <p:cNvPr id="19" name="Raute 18">
            <a:extLst>
              <a:ext uri="{FF2B5EF4-FFF2-40B4-BE49-F238E27FC236}">
                <a16:creationId xmlns:a16="http://schemas.microsoft.com/office/drawing/2014/main" id="{FAEA4B30-E78E-4D29-8CFF-5FCF2B5E5A3D}"/>
              </a:ext>
            </a:extLst>
          </p:cNvPr>
          <p:cNvSpPr/>
          <p:nvPr/>
        </p:nvSpPr>
        <p:spPr>
          <a:xfrm>
            <a:off x="3061786" y="4398377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1921B6-2E37-4E9C-A33B-F67D6C15C449}"/>
              </a:ext>
            </a:extLst>
          </p:cNvPr>
          <p:cNvSpPr txBox="1"/>
          <p:nvPr/>
        </p:nvSpPr>
        <p:spPr>
          <a:xfrm>
            <a:off x="2360625" y="5953746"/>
            <a:ext cx="295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Consistent execution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5285C1F-8E48-4678-9E8F-290151C88B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6" y="1934283"/>
            <a:ext cx="1396204" cy="10878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C208F7A-62FC-4FCA-AED9-F08E6738CA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02" y="4639040"/>
            <a:ext cx="1336858" cy="1259360"/>
          </a:xfrm>
          <a:prstGeom prst="rect">
            <a:avLst/>
          </a:prstGeom>
        </p:spPr>
      </p:pic>
      <p:pic>
        <p:nvPicPr>
          <p:cNvPr id="5" name="Grafik 4" descr="Ein Bild, das Spielzeug, Zeichnung enthält.&#10;&#10;Automatisch generierte Beschreibung">
            <a:extLst>
              <a:ext uri="{FF2B5EF4-FFF2-40B4-BE49-F238E27FC236}">
                <a16:creationId xmlns:a16="http://schemas.microsoft.com/office/drawing/2014/main" id="{650DC362-BA20-4607-A675-154990087B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4" y="1929289"/>
            <a:ext cx="1555370" cy="109280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AB95AC-4666-486B-BE13-D98585BAC2E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8" y="4491922"/>
            <a:ext cx="1331144" cy="13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aute 24">
            <a:extLst>
              <a:ext uri="{FF2B5EF4-FFF2-40B4-BE49-F238E27FC236}">
                <a16:creationId xmlns:a16="http://schemas.microsoft.com/office/drawing/2014/main" id="{CBFD2211-6113-4059-B697-61CA794ACE75}"/>
              </a:ext>
            </a:extLst>
          </p:cNvPr>
          <p:cNvSpPr/>
          <p:nvPr/>
        </p:nvSpPr>
        <p:spPr>
          <a:xfrm>
            <a:off x="4710044" y="1848081"/>
            <a:ext cx="2771912" cy="2771912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498276" y="1848081"/>
            <a:ext cx="2771912" cy="2771912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498276" y="5161215"/>
            <a:ext cx="2771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Rogue-like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  <a:alpha val="3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dungeon crawler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357020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Game Basics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0C58E9-E737-446E-AD39-088F5D6F9BEA}"/>
              </a:ext>
            </a:extLst>
          </p:cNvPr>
          <p:cNvSpPr txBox="1"/>
          <p:nvPr/>
        </p:nvSpPr>
        <p:spPr>
          <a:xfrm>
            <a:off x="4710043" y="5161214"/>
            <a:ext cx="2771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2D top-down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perspective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0E27AB0-BFCF-40C5-A82E-4C0BC494B7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5533">
            <a:off x="5463629" y="2508427"/>
            <a:ext cx="1523514" cy="1411492"/>
          </a:xfrm>
          <a:prstGeom prst="rect">
            <a:avLst/>
          </a:prstGeom>
        </p:spPr>
      </p:pic>
      <p:pic>
        <p:nvPicPr>
          <p:cNvPr id="23" name="Grafik 2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A835D4FF-73C7-41CD-B4FC-E78B264D62E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84" y="2331627"/>
            <a:ext cx="1752696" cy="18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39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  <p:sp>
        <p:nvSpPr>
          <p:cNvPr id="27" name="Raute 26">
            <a:extLst>
              <a:ext uri="{FF2B5EF4-FFF2-40B4-BE49-F238E27FC236}">
                <a16:creationId xmlns:a16="http://schemas.microsoft.com/office/drawing/2014/main" id="{821EDB43-2C78-478F-AFB9-6391DB6E550D}"/>
              </a:ext>
            </a:extLst>
          </p:cNvPr>
          <p:cNvSpPr/>
          <p:nvPr/>
        </p:nvSpPr>
        <p:spPr>
          <a:xfrm>
            <a:off x="5318315" y="1700505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0E634D8-5DA5-4252-B588-C0E976421F6C}"/>
              </a:ext>
            </a:extLst>
          </p:cNvPr>
          <p:cNvSpPr txBox="1"/>
          <p:nvPr/>
        </p:nvSpPr>
        <p:spPr>
          <a:xfrm>
            <a:off x="6873684" y="5953746"/>
            <a:ext cx="2716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Flow state emerges</a:t>
            </a:r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50ECDEDB-E0E0-429B-8252-8A424B27CE54}"/>
              </a:ext>
            </a:extLst>
          </p:cNvPr>
          <p:cNvSpPr/>
          <p:nvPr/>
        </p:nvSpPr>
        <p:spPr>
          <a:xfrm>
            <a:off x="7454047" y="4379810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587F1F6-9705-43F6-99E1-6CD0C8FD06C0}"/>
              </a:ext>
            </a:extLst>
          </p:cNvPr>
          <p:cNvSpPr txBox="1"/>
          <p:nvPr/>
        </p:nvSpPr>
        <p:spPr>
          <a:xfrm>
            <a:off x="4804092" y="3282410"/>
            <a:ext cx="2583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Feeling of mastery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47AC9B9B-0288-4909-98DA-C0788E0BF135}"/>
              </a:ext>
            </a:extLst>
          </p:cNvPr>
          <p:cNvSpPr/>
          <p:nvPr/>
        </p:nvSpPr>
        <p:spPr>
          <a:xfrm>
            <a:off x="739094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C26BF1-DFDB-4B08-9D18-C9C327EB3D27}"/>
              </a:ext>
            </a:extLst>
          </p:cNvPr>
          <p:cNvSpPr txBox="1"/>
          <p:nvPr/>
        </p:nvSpPr>
        <p:spPr>
          <a:xfrm>
            <a:off x="405945" y="3282411"/>
            <a:ext cx="222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Unique concept</a:t>
            </a:r>
          </a:p>
        </p:txBody>
      </p:sp>
      <p:sp>
        <p:nvSpPr>
          <p:cNvPr id="19" name="Raute 18">
            <a:extLst>
              <a:ext uri="{FF2B5EF4-FFF2-40B4-BE49-F238E27FC236}">
                <a16:creationId xmlns:a16="http://schemas.microsoft.com/office/drawing/2014/main" id="{FAEA4B30-E78E-4D29-8CFF-5FCF2B5E5A3D}"/>
              </a:ext>
            </a:extLst>
          </p:cNvPr>
          <p:cNvSpPr/>
          <p:nvPr/>
        </p:nvSpPr>
        <p:spPr>
          <a:xfrm>
            <a:off x="3061786" y="4398377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1921B6-2E37-4E9C-A33B-F67D6C15C449}"/>
              </a:ext>
            </a:extLst>
          </p:cNvPr>
          <p:cNvSpPr txBox="1"/>
          <p:nvPr/>
        </p:nvSpPr>
        <p:spPr>
          <a:xfrm>
            <a:off x="2360625" y="5953746"/>
            <a:ext cx="295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Consistent execution</a:t>
            </a:r>
          </a:p>
        </p:txBody>
      </p:sp>
      <p:sp>
        <p:nvSpPr>
          <p:cNvPr id="21" name="Raute 20">
            <a:extLst>
              <a:ext uri="{FF2B5EF4-FFF2-40B4-BE49-F238E27FC236}">
                <a16:creationId xmlns:a16="http://schemas.microsoft.com/office/drawing/2014/main" id="{67F47136-04EA-42A8-A1BE-9E7C7AA38A56}"/>
              </a:ext>
            </a:extLst>
          </p:cNvPr>
          <p:cNvSpPr/>
          <p:nvPr/>
        </p:nvSpPr>
        <p:spPr>
          <a:xfrm>
            <a:off x="9650324" y="1700505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532938B-2158-492F-BAA0-02B77668AF1E}"/>
              </a:ext>
            </a:extLst>
          </p:cNvPr>
          <p:cNvSpPr txBox="1"/>
          <p:nvPr/>
        </p:nvSpPr>
        <p:spPr>
          <a:xfrm>
            <a:off x="9069961" y="3282410"/>
            <a:ext cx="2716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Artificial game time feels organic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5285C1F-8E48-4678-9E8F-290151C88B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6" y="1934283"/>
            <a:ext cx="1396204" cy="10878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C208F7A-62FC-4FCA-AED9-F08E6738CA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02" y="4639040"/>
            <a:ext cx="1336858" cy="1259360"/>
          </a:xfrm>
          <a:prstGeom prst="rect">
            <a:avLst/>
          </a:prstGeom>
        </p:spPr>
      </p:pic>
      <p:pic>
        <p:nvPicPr>
          <p:cNvPr id="5" name="Grafik 4" descr="Ein Bild, das Spielzeug, Zeichnung enthält.&#10;&#10;Automatisch generierte Beschreibung">
            <a:extLst>
              <a:ext uri="{FF2B5EF4-FFF2-40B4-BE49-F238E27FC236}">
                <a16:creationId xmlns:a16="http://schemas.microsoft.com/office/drawing/2014/main" id="{650DC362-BA20-4607-A675-154990087B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4" y="1929289"/>
            <a:ext cx="1555370" cy="109280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AB95AC-4666-486B-BE13-D98585BAC2E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8" y="4491922"/>
            <a:ext cx="1331144" cy="1331144"/>
          </a:xfrm>
          <a:prstGeom prst="rect">
            <a:avLst/>
          </a:prstGeom>
        </p:spPr>
      </p:pic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CC73E2A-DE6E-4DD3-8798-C2064D4F4C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03" y="1850743"/>
            <a:ext cx="841010" cy="12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29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  <p:sp>
        <p:nvSpPr>
          <p:cNvPr id="27" name="Raute 26">
            <a:extLst>
              <a:ext uri="{FF2B5EF4-FFF2-40B4-BE49-F238E27FC236}">
                <a16:creationId xmlns:a16="http://schemas.microsoft.com/office/drawing/2014/main" id="{821EDB43-2C78-478F-AFB9-6391DB6E550D}"/>
              </a:ext>
            </a:extLst>
          </p:cNvPr>
          <p:cNvSpPr/>
          <p:nvPr/>
        </p:nvSpPr>
        <p:spPr>
          <a:xfrm>
            <a:off x="5318315" y="1700505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0E634D8-5DA5-4252-B588-C0E976421F6C}"/>
              </a:ext>
            </a:extLst>
          </p:cNvPr>
          <p:cNvSpPr txBox="1"/>
          <p:nvPr/>
        </p:nvSpPr>
        <p:spPr>
          <a:xfrm>
            <a:off x="6873684" y="5953746"/>
            <a:ext cx="2716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Flow state emerges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50ECDEDB-E0E0-429B-8252-8A424B27CE54}"/>
              </a:ext>
            </a:extLst>
          </p:cNvPr>
          <p:cNvSpPr/>
          <p:nvPr/>
        </p:nvSpPr>
        <p:spPr>
          <a:xfrm>
            <a:off x="7454047" y="4379810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587F1F6-9705-43F6-99E1-6CD0C8FD06C0}"/>
              </a:ext>
            </a:extLst>
          </p:cNvPr>
          <p:cNvSpPr txBox="1"/>
          <p:nvPr/>
        </p:nvSpPr>
        <p:spPr>
          <a:xfrm>
            <a:off x="4804092" y="3282410"/>
            <a:ext cx="2583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Feeling of mastery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47AC9B9B-0288-4909-98DA-C0788E0BF135}"/>
              </a:ext>
            </a:extLst>
          </p:cNvPr>
          <p:cNvSpPr/>
          <p:nvPr/>
        </p:nvSpPr>
        <p:spPr>
          <a:xfrm>
            <a:off x="739094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C26BF1-DFDB-4B08-9D18-C9C327EB3D27}"/>
              </a:ext>
            </a:extLst>
          </p:cNvPr>
          <p:cNvSpPr txBox="1"/>
          <p:nvPr/>
        </p:nvSpPr>
        <p:spPr>
          <a:xfrm>
            <a:off x="405945" y="3282411"/>
            <a:ext cx="222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Unique concept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19" name="Raute 18">
            <a:extLst>
              <a:ext uri="{FF2B5EF4-FFF2-40B4-BE49-F238E27FC236}">
                <a16:creationId xmlns:a16="http://schemas.microsoft.com/office/drawing/2014/main" id="{FAEA4B30-E78E-4D29-8CFF-5FCF2B5E5A3D}"/>
              </a:ext>
            </a:extLst>
          </p:cNvPr>
          <p:cNvSpPr/>
          <p:nvPr/>
        </p:nvSpPr>
        <p:spPr>
          <a:xfrm>
            <a:off x="3061786" y="4398377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1921B6-2E37-4E9C-A33B-F67D6C15C449}"/>
              </a:ext>
            </a:extLst>
          </p:cNvPr>
          <p:cNvSpPr txBox="1"/>
          <p:nvPr/>
        </p:nvSpPr>
        <p:spPr>
          <a:xfrm>
            <a:off x="2360625" y="5953746"/>
            <a:ext cx="295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Consistent execution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21" name="Raute 20">
            <a:extLst>
              <a:ext uri="{FF2B5EF4-FFF2-40B4-BE49-F238E27FC236}">
                <a16:creationId xmlns:a16="http://schemas.microsoft.com/office/drawing/2014/main" id="{67F47136-04EA-42A8-A1BE-9E7C7AA38A56}"/>
              </a:ext>
            </a:extLst>
          </p:cNvPr>
          <p:cNvSpPr/>
          <p:nvPr/>
        </p:nvSpPr>
        <p:spPr>
          <a:xfrm>
            <a:off x="9650324" y="1700505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532938B-2158-492F-BAA0-02B77668AF1E}"/>
              </a:ext>
            </a:extLst>
          </p:cNvPr>
          <p:cNvSpPr txBox="1"/>
          <p:nvPr/>
        </p:nvSpPr>
        <p:spPr>
          <a:xfrm>
            <a:off x="9069961" y="3282410"/>
            <a:ext cx="2716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Artificial game time feels organic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5285C1F-8E48-4678-9E8F-290151C88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6" y="1934283"/>
            <a:ext cx="1396204" cy="10878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C208F7A-62FC-4FCA-AED9-F08E6738C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02" y="4639040"/>
            <a:ext cx="1336858" cy="1259360"/>
          </a:xfrm>
          <a:prstGeom prst="rect">
            <a:avLst/>
          </a:prstGeom>
        </p:spPr>
      </p:pic>
      <p:pic>
        <p:nvPicPr>
          <p:cNvPr id="5" name="Grafik 4" descr="Ein Bild, das Spielzeug, Zeichnung enthält.&#10;&#10;Automatisch generierte Beschreibung">
            <a:extLst>
              <a:ext uri="{FF2B5EF4-FFF2-40B4-BE49-F238E27FC236}">
                <a16:creationId xmlns:a16="http://schemas.microsoft.com/office/drawing/2014/main" id="{650DC362-BA20-4607-A675-154990087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4" y="1929289"/>
            <a:ext cx="1555370" cy="109280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AB95AC-4666-486B-BE13-D98585BAC2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8" y="4491922"/>
            <a:ext cx="1331144" cy="1331144"/>
          </a:xfrm>
          <a:prstGeom prst="rect">
            <a:avLst/>
          </a:prstGeom>
        </p:spPr>
      </p:pic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CC73E2A-DE6E-4DD3-8798-C2064D4F4C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03" y="1850743"/>
            <a:ext cx="841010" cy="12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2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</p:spTree>
    <p:extLst>
      <p:ext uri="{BB962C8B-B14F-4D97-AF65-F5344CB8AC3E}">
        <p14:creationId xmlns:p14="http://schemas.microsoft.com/office/powerpoint/2010/main" val="41591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47AC9B9B-0288-4909-98DA-C0788E0BF135}"/>
              </a:ext>
            </a:extLst>
          </p:cNvPr>
          <p:cNvSpPr/>
          <p:nvPr/>
        </p:nvSpPr>
        <p:spPr>
          <a:xfrm>
            <a:off x="1105328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C26BF1-DFDB-4B08-9D18-C9C327EB3D27}"/>
              </a:ext>
            </a:extLst>
          </p:cNvPr>
          <p:cNvSpPr txBox="1"/>
          <p:nvPr/>
        </p:nvSpPr>
        <p:spPr>
          <a:xfrm>
            <a:off x="772179" y="3282411"/>
            <a:ext cx="22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clashes with setting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B73A930-B924-4163-A61E-E892918991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43" y="1854222"/>
            <a:ext cx="1247938" cy="12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94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47AC9B9B-0288-4909-98DA-C0788E0BF135}"/>
              </a:ext>
            </a:extLst>
          </p:cNvPr>
          <p:cNvSpPr/>
          <p:nvPr/>
        </p:nvSpPr>
        <p:spPr>
          <a:xfrm>
            <a:off x="1105328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C26BF1-DFDB-4B08-9D18-C9C327EB3D27}"/>
              </a:ext>
            </a:extLst>
          </p:cNvPr>
          <p:cNvSpPr txBox="1"/>
          <p:nvPr/>
        </p:nvSpPr>
        <p:spPr>
          <a:xfrm>
            <a:off x="772179" y="3282411"/>
            <a:ext cx="22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clashes with setting</a:t>
            </a:r>
          </a:p>
        </p:txBody>
      </p:sp>
      <p:sp>
        <p:nvSpPr>
          <p:cNvPr id="31" name="Raute 30">
            <a:extLst>
              <a:ext uri="{FF2B5EF4-FFF2-40B4-BE49-F238E27FC236}">
                <a16:creationId xmlns:a16="http://schemas.microsoft.com/office/drawing/2014/main" id="{41ECC5C2-86B7-4568-B8D1-26362A7DB50F}"/>
              </a:ext>
            </a:extLst>
          </p:cNvPr>
          <p:cNvSpPr/>
          <p:nvPr/>
        </p:nvSpPr>
        <p:spPr>
          <a:xfrm>
            <a:off x="3607875" y="4371841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05E5312-F251-4839-84AF-362D657988D3}"/>
              </a:ext>
            </a:extLst>
          </p:cNvPr>
          <p:cNvSpPr txBox="1"/>
          <p:nvPr/>
        </p:nvSpPr>
        <p:spPr>
          <a:xfrm>
            <a:off x="3270351" y="5953746"/>
            <a:ext cx="223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Too repetitive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B73A930-B924-4163-A61E-E892918991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43" y="1854222"/>
            <a:ext cx="1247938" cy="12479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ECC2505-4160-4A43-A55E-F064D647B0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02" y="4502368"/>
            <a:ext cx="1294314" cy="12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0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47AC9B9B-0288-4909-98DA-C0788E0BF135}"/>
              </a:ext>
            </a:extLst>
          </p:cNvPr>
          <p:cNvSpPr/>
          <p:nvPr/>
        </p:nvSpPr>
        <p:spPr>
          <a:xfrm>
            <a:off x="1105328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C26BF1-DFDB-4B08-9D18-C9C327EB3D27}"/>
              </a:ext>
            </a:extLst>
          </p:cNvPr>
          <p:cNvSpPr txBox="1"/>
          <p:nvPr/>
        </p:nvSpPr>
        <p:spPr>
          <a:xfrm>
            <a:off x="772179" y="3282411"/>
            <a:ext cx="22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clashes with setting</a:t>
            </a:r>
          </a:p>
        </p:txBody>
      </p:sp>
      <p:sp>
        <p:nvSpPr>
          <p:cNvPr id="24" name="Raute 23">
            <a:extLst>
              <a:ext uri="{FF2B5EF4-FFF2-40B4-BE49-F238E27FC236}">
                <a16:creationId xmlns:a16="http://schemas.microsoft.com/office/drawing/2014/main" id="{2D10EA66-3ABE-44AF-BF5A-BBFB0F7E7691}"/>
              </a:ext>
            </a:extLst>
          </p:cNvPr>
          <p:cNvSpPr/>
          <p:nvPr/>
        </p:nvSpPr>
        <p:spPr>
          <a:xfrm>
            <a:off x="6490418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8F2188F-3E83-40BC-8A3C-FF79C0265D51}"/>
              </a:ext>
            </a:extLst>
          </p:cNvPr>
          <p:cNvSpPr txBox="1"/>
          <p:nvPr/>
        </p:nvSpPr>
        <p:spPr>
          <a:xfrm>
            <a:off x="6157269" y="3282411"/>
            <a:ext cx="22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Easy to get out of flow state</a:t>
            </a:r>
          </a:p>
        </p:txBody>
      </p:sp>
      <p:sp>
        <p:nvSpPr>
          <p:cNvPr id="31" name="Raute 30">
            <a:extLst>
              <a:ext uri="{FF2B5EF4-FFF2-40B4-BE49-F238E27FC236}">
                <a16:creationId xmlns:a16="http://schemas.microsoft.com/office/drawing/2014/main" id="{41ECC5C2-86B7-4568-B8D1-26362A7DB50F}"/>
              </a:ext>
            </a:extLst>
          </p:cNvPr>
          <p:cNvSpPr/>
          <p:nvPr/>
        </p:nvSpPr>
        <p:spPr>
          <a:xfrm>
            <a:off x="3607875" y="4371841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05E5312-F251-4839-84AF-362D657988D3}"/>
              </a:ext>
            </a:extLst>
          </p:cNvPr>
          <p:cNvSpPr txBox="1"/>
          <p:nvPr/>
        </p:nvSpPr>
        <p:spPr>
          <a:xfrm>
            <a:off x="3270351" y="5953746"/>
            <a:ext cx="223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Too repetitive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B73A930-B924-4163-A61E-E892918991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43" y="1854222"/>
            <a:ext cx="1247938" cy="12479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ECC2505-4160-4A43-A55E-F064D647B0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02" y="4502368"/>
            <a:ext cx="1294314" cy="12943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A11829-95CB-4CD2-A2E9-95B3D1225C7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04" y="1732593"/>
            <a:ext cx="1491196" cy="14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75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47AC9B9B-0288-4909-98DA-C0788E0BF135}"/>
              </a:ext>
            </a:extLst>
          </p:cNvPr>
          <p:cNvSpPr/>
          <p:nvPr/>
        </p:nvSpPr>
        <p:spPr>
          <a:xfrm>
            <a:off x="1105328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C26BF1-DFDB-4B08-9D18-C9C327EB3D27}"/>
              </a:ext>
            </a:extLst>
          </p:cNvPr>
          <p:cNvSpPr txBox="1"/>
          <p:nvPr/>
        </p:nvSpPr>
        <p:spPr>
          <a:xfrm>
            <a:off x="772179" y="3282411"/>
            <a:ext cx="22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clashes with setting</a:t>
            </a:r>
          </a:p>
        </p:txBody>
      </p:sp>
      <p:sp>
        <p:nvSpPr>
          <p:cNvPr id="24" name="Raute 23">
            <a:extLst>
              <a:ext uri="{FF2B5EF4-FFF2-40B4-BE49-F238E27FC236}">
                <a16:creationId xmlns:a16="http://schemas.microsoft.com/office/drawing/2014/main" id="{2D10EA66-3ABE-44AF-BF5A-BBFB0F7E7691}"/>
              </a:ext>
            </a:extLst>
          </p:cNvPr>
          <p:cNvSpPr/>
          <p:nvPr/>
        </p:nvSpPr>
        <p:spPr>
          <a:xfrm>
            <a:off x="6490418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8F2188F-3E83-40BC-8A3C-FF79C0265D51}"/>
              </a:ext>
            </a:extLst>
          </p:cNvPr>
          <p:cNvSpPr txBox="1"/>
          <p:nvPr/>
        </p:nvSpPr>
        <p:spPr>
          <a:xfrm>
            <a:off x="6157269" y="3282411"/>
            <a:ext cx="22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Easy to get out of flow state</a:t>
            </a:r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C11956B3-9C8A-4FF1-8866-68C084ABEC1D}"/>
              </a:ext>
            </a:extLst>
          </p:cNvPr>
          <p:cNvSpPr/>
          <p:nvPr/>
        </p:nvSpPr>
        <p:spPr>
          <a:xfrm>
            <a:off x="9372961" y="4371841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5659982-B04D-4D8B-8318-49FD68D120D9}"/>
              </a:ext>
            </a:extLst>
          </p:cNvPr>
          <p:cNvSpPr txBox="1"/>
          <p:nvPr/>
        </p:nvSpPr>
        <p:spPr>
          <a:xfrm>
            <a:off x="8881469" y="5953746"/>
            <a:ext cx="253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 time to think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31" name="Raute 30">
            <a:extLst>
              <a:ext uri="{FF2B5EF4-FFF2-40B4-BE49-F238E27FC236}">
                <a16:creationId xmlns:a16="http://schemas.microsoft.com/office/drawing/2014/main" id="{41ECC5C2-86B7-4568-B8D1-26362A7DB50F}"/>
              </a:ext>
            </a:extLst>
          </p:cNvPr>
          <p:cNvSpPr/>
          <p:nvPr/>
        </p:nvSpPr>
        <p:spPr>
          <a:xfrm>
            <a:off x="3607875" y="4371841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05E5312-F251-4839-84AF-362D657988D3}"/>
              </a:ext>
            </a:extLst>
          </p:cNvPr>
          <p:cNvSpPr txBox="1"/>
          <p:nvPr/>
        </p:nvSpPr>
        <p:spPr>
          <a:xfrm>
            <a:off x="3270351" y="5953746"/>
            <a:ext cx="223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Too repetitive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B73A930-B924-4163-A61E-E892918991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43" y="1854222"/>
            <a:ext cx="1247938" cy="12479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ECC2505-4160-4A43-A55E-F064D647B0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02" y="4502368"/>
            <a:ext cx="1294314" cy="12943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A11829-95CB-4CD2-A2E9-95B3D1225C7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04" y="1732593"/>
            <a:ext cx="1491196" cy="14911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5178204-273C-4111-9316-EC5265CBB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44" y="4541749"/>
            <a:ext cx="1659816" cy="12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60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510909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Personal Opinion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47AC9B9B-0288-4909-98DA-C0788E0BF135}"/>
              </a:ext>
            </a:extLst>
          </p:cNvPr>
          <p:cNvSpPr/>
          <p:nvPr/>
        </p:nvSpPr>
        <p:spPr>
          <a:xfrm>
            <a:off x="1105328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C26BF1-DFDB-4B08-9D18-C9C327EB3D27}"/>
              </a:ext>
            </a:extLst>
          </p:cNvPr>
          <p:cNvSpPr txBox="1"/>
          <p:nvPr/>
        </p:nvSpPr>
        <p:spPr>
          <a:xfrm>
            <a:off x="772179" y="3282411"/>
            <a:ext cx="22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clashes with setting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24" name="Raute 23">
            <a:extLst>
              <a:ext uri="{FF2B5EF4-FFF2-40B4-BE49-F238E27FC236}">
                <a16:creationId xmlns:a16="http://schemas.microsoft.com/office/drawing/2014/main" id="{2D10EA66-3ABE-44AF-BF5A-BBFB0F7E7691}"/>
              </a:ext>
            </a:extLst>
          </p:cNvPr>
          <p:cNvSpPr/>
          <p:nvPr/>
        </p:nvSpPr>
        <p:spPr>
          <a:xfrm>
            <a:off x="6490418" y="170050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8F2188F-3E83-40BC-8A3C-FF79C0265D51}"/>
              </a:ext>
            </a:extLst>
          </p:cNvPr>
          <p:cNvSpPr txBox="1"/>
          <p:nvPr/>
        </p:nvSpPr>
        <p:spPr>
          <a:xfrm>
            <a:off x="6157269" y="3282411"/>
            <a:ext cx="22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Easy to get out of flow state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C11956B3-9C8A-4FF1-8866-68C084ABEC1D}"/>
              </a:ext>
            </a:extLst>
          </p:cNvPr>
          <p:cNvSpPr/>
          <p:nvPr/>
        </p:nvSpPr>
        <p:spPr>
          <a:xfrm>
            <a:off x="9372961" y="4371841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5659982-B04D-4D8B-8318-49FD68D120D9}"/>
              </a:ext>
            </a:extLst>
          </p:cNvPr>
          <p:cNvSpPr txBox="1"/>
          <p:nvPr/>
        </p:nvSpPr>
        <p:spPr>
          <a:xfrm>
            <a:off x="8881469" y="5953746"/>
            <a:ext cx="253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 time to think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31" name="Raute 30">
            <a:extLst>
              <a:ext uri="{FF2B5EF4-FFF2-40B4-BE49-F238E27FC236}">
                <a16:creationId xmlns:a16="http://schemas.microsoft.com/office/drawing/2014/main" id="{41ECC5C2-86B7-4568-B8D1-26362A7DB50F}"/>
              </a:ext>
            </a:extLst>
          </p:cNvPr>
          <p:cNvSpPr/>
          <p:nvPr/>
        </p:nvSpPr>
        <p:spPr>
          <a:xfrm>
            <a:off x="3607875" y="4371841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05E5312-F251-4839-84AF-362D657988D3}"/>
              </a:ext>
            </a:extLst>
          </p:cNvPr>
          <p:cNvSpPr txBox="1"/>
          <p:nvPr/>
        </p:nvSpPr>
        <p:spPr>
          <a:xfrm>
            <a:off x="3270351" y="5953746"/>
            <a:ext cx="223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Too repetitive</a:t>
            </a:r>
            <a:endParaRPr lang="en-US" sz="24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B73A930-B924-4163-A61E-E89291899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43" y="1854222"/>
            <a:ext cx="1247938" cy="12479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ECC2505-4160-4A43-A55E-F064D647B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02" y="4502368"/>
            <a:ext cx="1294314" cy="12943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A11829-95CB-4CD2-A2E9-95B3D1225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04" y="1732593"/>
            <a:ext cx="1491196" cy="14911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5178204-273C-4111-9316-EC5265CBB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44" y="4541749"/>
            <a:ext cx="1659816" cy="12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09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omputer, Computer, Mädchen, Frau enthält.&#10;&#10;Automatisch generierte Beschreibung">
            <a:extLst>
              <a:ext uri="{FF2B5EF4-FFF2-40B4-BE49-F238E27FC236}">
                <a16:creationId xmlns:a16="http://schemas.microsoft.com/office/drawing/2014/main" id="{D089958E-DCE5-4A3A-94F1-8F9124CB7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214EA8E-1B93-47C9-8355-F871C5D77140}"/>
              </a:ext>
            </a:extLst>
          </p:cNvPr>
          <p:cNvSpPr txBox="1"/>
          <p:nvPr/>
        </p:nvSpPr>
        <p:spPr>
          <a:xfrm>
            <a:off x="551247" y="6167548"/>
            <a:ext cx="49698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  <a:alpha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Alex     Dru     Ignacio     Lars     Robert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7DEF4A-6045-484F-A2D0-0A80322972CB}"/>
              </a:ext>
            </a:extLst>
          </p:cNvPr>
          <p:cNvSpPr txBox="1"/>
          <p:nvPr/>
        </p:nvSpPr>
        <p:spPr>
          <a:xfrm>
            <a:off x="516522" y="741659"/>
            <a:ext cx="5753098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54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Thank you for your attention!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D99F47-01CC-49A3-8194-C2B7351405BB}"/>
              </a:ext>
            </a:extLst>
          </p:cNvPr>
          <p:cNvSpPr txBox="1"/>
          <p:nvPr/>
        </p:nvSpPr>
        <p:spPr>
          <a:xfrm>
            <a:off x="551247" y="4008601"/>
            <a:ext cx="3303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Any questions?</a:t>
            </a:r>
            <a:endParaRPr lang="en-US" sz="36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69782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aute 25">
            <a:extLst>
              <a:ext uri="{FF2B5EF4-FFF2-40B4-BE49-F238E27FC236}">
                <a16:creationId xmlns:a16="http://schemas.microsoft.com/office/drawing/2014/main" id="{558E3D0F-38FE-4E4A-9DD7-CFC5273EF427}"/>
              </a:ext>
            </a:extLst>
          </p:cNvPr>
          <p:cNvSpPr/>
          <p:nvPr/>
        </p:nvSpPr>
        <p:spPr>
          <a:xfrm>
            <a:off x="8921812" y="1848081"/>
            <a:ext cx="2771912" cy="2771912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aute 24">
            <a:extLst>
              <a:ext uri="{FF2B5EF4-FFF2-40B4-BE49-F238E27FC236}">
                <a16:creationId xmlns:a16="http://schemas.microsoft.com/office/drawing/2014/main" id="{CBFD2211-6113-4059-B697-61CA794ACE75}"/>
              </a:ext>
            </a:extLst>
          </p:cNvPr>
          <p:cNvSpPr/>
          <p:nvPr/>
        </p:nvSpPr>
        <p:spPr>
          <a:xfrm>
            <a:off x="4710044" y="1848081"/>
            <a:ext cx="2771912" cy="2771912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498276" y="1848081"/>
            <a:ext cx="2771912" cy="2771912"/>
          </a:xfrm>
          <a:prstGeom prst="diamond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498276" y="5161215"/>
            <a:ext cx="2771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AFABAB">
                    <a:alpha val="3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Rogue-like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  <a:alpha val="3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dungeon crawler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357020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Game Basics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0C58E9-E737-446E-AD39-088F5D6F9BEA}"/>
              </a:ext>
            </a:extLst>
          </p:cNvPr>
          <p:cNvSpPr txBox="1"/>
          <p:nvPr/>
        </p:nvSpPr>
        <p:spPr>
          <a:xfrm>
            <a:off x="4710043" y="5161214"/>
            <a:ext cx="2771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75000"/>
                    <a:alpha val="3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2D top-down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  <a:alpha val="3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perspective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BD1066-552E-4883-8353-92C7388EEC7D}"/>
              </a:ext>
            </a:extLst>
          </p:cNvPr>
          <p:cNvSpPr txBox="1"/>
          <p:nvPr/>
        </p:nvSpPr>
        <p:spPr>
          <a:xfrm>
            <a:off x="8921811" y="5161214"/>
            <a:ext cx="2771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One action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per beat</a:t>
            </a:r>
            <a:endParaRPr lang="en-US" sz="28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12DB537-8056-4D10-948A-E14825276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80" y="2706628"/>
            <a:ext cx="1651918" cy="14447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0E27AB0-BFCF-40C5-A82E-4C0BC494B78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5533">
            <a:off x="5463629" y="2508427"/>
            <a:ext cx="1523514" cy="1411492"/>
          </a:xfrm>
          <a:prstGeom prst="rect">
            <a:avLst/>
          </a:prstGeom>
        </p:spPr>
      </p:pic>
      <p:pic>
        <p:nvPicPr>
          <p:cNvPr id="23" name="Grafik 2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A835D4FF-73C7-41CD-B4FC-E78B264D62EC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84" y="2331627"/>
            <a:ext cx="1752696" cy="18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9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aute 25">
            <a:extLst>
              <a:ext uri="{FF2B5EF4-FFF2-40B4-BE49-F238E27FC236}">
                <a16:creationId xmlns:a16="http://schemas.microsoft.com/office/drawing/2014/main" id="{558E3D0F-38FE-4E4A-9DD7-CFC5273EF427}"/>
              </a:ext>
            </a:extLst>
          </p:cNvPr>
          <p:cNvSpPr/>
          <p:nvPr/>
        </p:nvSpPr>
        <p:spPr>
          <a:xfrm>
            <a:off x="8921812" y="1848081"/>
            <a:ext cx="2771912" cy="2771912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aute 24">
            <a:extLst>
              <a:ext uri="{FF2B5EF4-FFF2-40B4-BE49-F238E27FC236}">
                <a16:creationId xmlns:a16="http://schemas.microsoft.com/office/drawing/2014/main" id="{CBFD2211-6113-4059-B697-61CA794ACE75}"/>
              </a:ext>
            </a:extLst>
          </p:cNvPr>
          <p:cNvSpPr/>
          <p:nvPr/>
        </p:nvSpPr>
        <p:spPr>
          <a:xfrm>
            <a:off x="4710044" y="1848081"/>
            <a:ext cx="2771912" cy="2771912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498276" y="1848081"/>
            <a:ext cx="2771912" cy="2771912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498276" y="5161215"/>
            <a:ext cx="2771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Rogue-like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dungeon crawler</a:t>
            </a:r>
            <a:endParaRPr lang="en-US" sz="28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357020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Game Basics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0C58E9-E737-446E-AD39-088F5D6F9BEA}"/>
              </a:ext>
            </a:extLst>
          </p:cNvPr>
          <p:cNvSpPr txBox="1"/>
          <p:nvPr/>
        </p:nvSpPr>
        <p:spPr>
          <a:xfrm>
            <a:off x="4710043" y="5161214"/>
            <a:ext cx="2771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2D top-down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perspective</a:t>
            </a:r>
            <a:endParaRPr lang="en-US" sz="28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BD1066-552E-4883-8353-92C7388EEC7D}"/>
              </a:ext>
            </a:extLst>
          </p:cNvPr>
          <p:cNvSpPr txBox="1"/>
          <p:nvPr/>
        </p:nvSpPr>
        <p:spPr>
          <a:xfrm>
            <a:off x="8921811" y="5161214"/>
            <a:ext cx="2771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One action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per beat</a:t>
            </a:r>
            <a:endParaRPr lang="en-US" sz="2800" dirty="0">
              <a:solidFill>
                <a:srgbClr val="D99EDA"/>
              </a:solidFill>
              <a:latin typeface="Cambria" panose="02040503050406030204" pitchFamily="18" charset="0"/>
              <a:ea typeface="Cambria" panose="02040503050406030204" pitchFamily="18" charset="0"/>
              <a:cs typeface="Biome" panose="020B0502040204020203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12DB537-8056-4D10-948A-E14825276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80" y="2706628"/>
            <a:ext cx="1651918" cy="14447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0E27AB0-BFCF-40C5-A82E-4C0BC494B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5533">
            <a:off x="5463629" y="2508427"/>
            <a:ext cx="1523514" cy="1411492"/>
          </a:xfrm>
          <a:prstGeom prst="rect">
            <a:avLst/>
          </a:prstGeom>
        </p:spPr>
      </p:pic>
      <p:pic>
        <p:nvPicPr>
          <p:cNvPr id="23" name="Grafik 2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A835D4FF-73C7-41CD-B4FC-E78B264D6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84" y="2331627"/>
            <a:ext cx="1752696" cy="18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1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33910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Trailer</a:t>
            </a:r>
          </a:p>
        </p:txBody>
      </p:sp>
      <p:pic>
        <p:nvPicPr>
          <p:cNvPr id="3" name="trailer_Trim">
            <a:hlinkClick r:id="" action="ppaction://media"/>
            <a:extLst>
              <a:ext uri="{FF2B5EF4-FFF2-40B4-BE49-F238E27FC236}">
                <a16:creationId xmlns:a16="http://schemas.microsoft.com/office/drawing/2014/main" id="{5EBB1300-7CC3-4CE2-B2AE-2611A6DD0D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998"/>
          <a:stretch/>
        </p:blipFill>
        <p:spPr>
          <a:xfrm>
            <a:off x="1421756" y="1388962"/>
            <a:ext cx="9348487" cy="50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33910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Emotion</a:t>
            </a:r>
          </a:p>
        </p:txBody>
      </p:sp>
    </p:spTree>
    <p:extLst>
      <p:ext uri="{BB962C8B-B14F-4D97-AF65-F5344CB8AC3E}">
        <p14:creationId xmlns:p14="http://schemas.microsoft.com/office/powerpoint/2010/main" val="207892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aute 23">
            <a:extLst>
              <a:ext uri="{FF2B5EF4-FFF2-40B4-BE49-F238E27FC236}">
                <a16:creationId xmlns:a16="http://schemas.microsoft.com/office/drawing/2014/main" id="{EA911129-4645-4413-9071-7C5B3BF9BF16}"/>
              </a:ext>
            </a:extLst>
          </p:cNvPr>
          <p:cNvSpPr/>
          <p:nvPr/>
        </p:nvSpPr>
        <p:spPr>
          <a:xfrm>
            <a:off x="2651759" y="1124446"/>
            <a:ext cx="1555369" cy="1555369"/>
          </a:xfrm>
          <a:prstGeom prst="diamond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58EAFB-8B3A-4AB9-B1FB-B2BA940D0B8F}"/>
              </a:ext>
            </a:extLst>
          </p:cNvPr>
          <p:cNvSpPr txBox="1"/>
          <p:nvPr/>
        </p:nvSpPr>
        <p:spPr>
          <a:xfrm>
            <a:off x="1384034" y="2810301"/>
            <a:ext cx="409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No credibility</a:t>
            </a:r>
          </a:p>
          <a:p>
            <a:pPr algn="ctr"/>
            <a:r>
              <a:rPr lang="en-US" sz="2400" dirty="0">
                <a:solidFill>
                  <a:srgbClr val="AFABAB"/>
                </a:solidFill>
                <a:latin typeface="Cambria" panose="02040503050406030204" pitchFamily="18" charset="0"/>
                <a:ea typeface="Cambria" panose="02040503050406030204" pitchFamily="18" charset="0"/>
                <a:cs typeface="Biome" panose="020B0502040204020203" pitchFamily="34" charset="0"/>
              </a:rPr>
              <a:t>Sound does not match setting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526E7C-0309-40F4-B0D7-0F56154D6392}"/>
              </a:ext>
            </a:extLst>
          </p:cNvPr>
          <p:cNvSpPr txBox="1"/>
          <p:nvPr/>
        </p:nvSpPr>
        <p:spPr>
          <a:xfrm>
            <a:off x="265772" y="293449"/>
            <a:ext cx="233910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tx1"/>
                  </a:solidFill>
                </a:ln>
                <a:gradFill>
                  <a:gsLst>
                    <a:gs pos="65000">
                      <a:srgbClr val="D99EDA"/>
                    </a:gs>
                    <a:gs pos="0">
                      <a:srgbClr val="D99EDA"/>
                    </a:gs>
                    <a:gs pos="65000">
                      <a:srgbClr val="7F549A"/>
                    </a:gs>
                  </a:gsLst>
                  <a:lin ang="5400000" scaled="1"/>
                </a:gradFill>
                <a:effectLst>
                  <a:outerShdw dist="63500" dir="7200000" algn="tr" rotWithShape="0">
                    <a:prstClr val="black"/>
                  </a:outerShdw>
                </a:effectLst>
                <a:latin typeface="November" panose="02000009000000000000" pitchFamily="49" charset="2"/>
              </a:rPr>
              <a:t>Emotion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7D1BC5-827A-43BF-8A80-7F4782FA7A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9" y="1317815"/>
            <a:ext cx="1181942" cy="11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35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Breitbild</PresentationFormat>
  <Paragraphs>185</Paragraphs>
  <Slides>48</Slides>
  <Notes>0</Notes>
  <HiddenSlides>8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4" baseType="lpstr">
      <vt:lpstr>Calibri Light</vt:lpstr>
      <vt:lpstr>November</vt:lpstr>
      <vt:lpstr>Cambria</vt:lpstr>
      <vt:lpstr>Arial</vt:lpstr>
      <vt:lpstr>Calibri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Kalthoff</dc:creator>
  <cp:lastModifiedBy>Lars Kalthoff</cp:lastModifiedBy>
  <cp:revision>105</cp:revision>
  <dcterms:created xsi:type="dcterms:W3CDTF">2020-07-04T12:23:17Z</dcterms:created>
  <dcterms:modified xsi:type="dcterms:W3CDTF">2020-07-07T12:23:44Z</dcterms:modified>
</cp:coreProperties>
</file>